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737" r:id="rId3"/>
  </p:sldMasterIdLst>
  <p:notesMasterIdLst>
    <p:notesMasterId r:id="rId52"/>
  </p:notesMasterIdLst>
  <p:sldIdLst>
    <p:sldId id="257" r:id="rId4"/>
    <p:sldId id="258" r:id="rId5"/>
    <p:sldId id="259" r:id="rId6"/>
    <p:sldId id="260" r:id="rId7"/>
    <p:sldId id="261" r:id="rId8"/>
    <p:sldId id="345" r:id="rId9"/>
    <p:sldId id="346" r:id="rId10"/>
    <p:sldId id="347" r:id="rId11"/>
    <p:sldId id="262" r:id="rId12"/>
    <p:sldId id="263" r:id="rId13"/>
    <p:sldId id="264" r:id="rId14"/>
    <p:sldId id="265" r:id="rId15"/>
    <p:sldId id="266" r:id="rId16"/>
    <p:sldId id="318" r:id="rId17"/>
    <p:sldId id="319" r:id="rId18"/>
    <p:sldId id="320" r:id="rId19"/>
    <p:sldId id="267" r:id="rId20"/>
    <p:sldId id="333" r:id="rId21"/>
    <p:sldId id="334" r:id="rId22"/>
    <p:sldId id="335" r:id="rId23"/>
    <p:sldId id="336" r:id="rId24"/>
    <p:sldId id="268" r:id="rId25"/>
    <p:sldId id="357" r:id="rId26"/>
    <p:sldId id="358" r:id="rId27"/>
    <p:sldId id="337" r:id="rId28"/>
    <p:sldId id="339" r:id="rId29"/>
    <p:sldId id="353" r:id="rId30"/>
    <p:sldId id="354" r:id="rId31"/>
    <p:sldId id="355" r:id="rId32"/>
    <p:sldId id="356" r:id="rId33"/>
    <p:sldId id="340" r:id="rId34"/>
    <p:sldId id="352" r:id="rId35"/>
    <p:sldId id="269" r:id="rId36"/>
    <p:sldId id="351" r:id="rId37"/>
    <p:sldId id="323" r:id="rId38"/>
    <p:sldId id="324" r:id="rId39"/>
    <p:sldId id="326" r:id="rId40"/>
    <p:sldId id="327" r:id="rId41"/>
    <p:sldId id="328" r:id="rId42"/>
    <p:sldId id="329" r:id="rId43"/>
    <p:sldId id="330" r:id="rId44"/>
    <p:sldId id="270" r:id="rId45"/>
    <p:sldId id="294" r:id="rId46"/>
    <p:sldId id="348" r:id="rId47"/>
    <p:sldId id="349" r:id="rId48"/>
    <p:sldId id="350" r:id="rId49"/>
    <p:sldId id="332" r:id="rId50"/>
    <p:sldId id="295" r:id="rId5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15620"/>
    <p:restoredTop sz="94660"/>
  </p:normalViewPr>
  <p:slideViewPr>
    <p:cSldViewPr>
      <p:cViewPr>
        <p:scale>
          <a:sx n="60" d="100"/>
          <a:sy n="60" d="100"/>
        </p:scale>
        <p:origin x="-754" y="-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778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Yi\Downloads\OSN&#29992;&#25143;&#25968;2%20(1)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1420469994583003"/>
          <c:y val="2.3397762567444202E-2"/>
          <c:w val="0.87241084583427309"/>
          <c:h val="0.71486018461716816"/>
        </c:manualLayout>
      </c:layout>
      <c:area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新浪微博</c:v>
                </c:pt>
              </c:strCache>
            </c:strRef>
          </c:tx>
          <c:cat>
            <c:numRef>
              <c:f>Sheet1!$A$2:$A$20</c:f>
              <c:numCache>
                <c:formatCode>yyyy"年"m"月"</c:formatCode>
                <c:ptCount val="19"/>
                <c:pt idx="0">
                  <c:v>39934</c:v>
                </c:pt>
                <c:pt idx="1">
                  <c:v>40148</c:v>
                </c:pt>
                <c:pt idx="2">
                  <c:v>40179</c:v>
                </c:pt>
                <c:pt idx="3">
                  <c:v>40269</c:v>
                </c:pt>
                <c:pt idx="4">
                  <c:v>40330</c:v>
                </c:pt>
                <c:pt idx="5" formatCode="yyyy&quot;年&quot;m&quot;月&quot;;@">
                  <c:v>40422</c:v>
                </c:pt>
                <c:pt idx="6" formatCode="yyyy&quot;年&quot;m&quot;月&quot;;@">
                  <c:v>40483</c:v>
                </c:pt>
                <c:pt idx="7" formatCode="yyyy&quot;年&quot;m&quot;月&quot;;@">
                  <c:v>40513</c:v>
                </c:pt>
                <c:pt idx="8" formatCode="yyyy&quot;年&quot;m&quot;月&quot;;@">
                  <c:v>40544</c:v>
                </c:pt>
                <c:pt idx="9" formatCode="yyyy&quot;年&quot;m&quot;月&quot;;@">
                  <c:v>40575</c:v>
                </c:pt>
                <c:pt idx="10" formatCode="yyyy&quot;年&quot;m&quot;月&quot;;@">
                  <c:v>40634</c:v>
                </c:pt>
                <c:pt idx="11" formatCode="yyyy&quot;年&quot;m&quot;月&quot;;@">
                  <c:v>40664</c:v>
                </c:pt>
                <c:pt idx="12" formatCode="yyyy&quot;年&quot;m&quot;月&quot;;@">
                  <c:v>40695</c:v>
                </c:pt>
                <c:pt idx="13" formatCode="yyyy&quot;年&quot;m&quot;月&quot;;@">
                  <c:v>40787</c:v>
                </c:pt>
                <c:pt idx="14" formatCode="yyyy&quot;年&quot;m&quot;月&quot;;@">
                  <c:v>40817</c:v>
                </c:pt>
                <c:pt idx="15" formatCode="yyyy&quot;年&quot;m&quot;月&quot;;@">
                  <c:v>40848</c:v>
                </c:pt>
                <c:pt idx="16" formatCode="yyyy&quot;年&quot;m&quot;月&quot;;@">
                  <c:v>40878</c:v>
                </c:pt>
                <c:pt idx="17" formatCode="yyyy&quot;年&quot;m&quot;月&quot;;@">
                  <c:v>40940</c:v>
                </c:pt>
                <c:pt idx="18">
                  <c:v>41061</c:v>
                </c:pt>
              </c:numCache>
            </c:numRef>
          </c:cat>
          <c:val>
            <c:numRef>
              <c:f>Sheet1!$B$2:$B$20</c:f>
              <c:numCache>
                <c:formatCode>General</c:formatCode>
                <c:ptCount val="19"/>
                <c:pt idx="6">
                  <c:v>5000</c:v>
                </c:pt>
                <c:pt idx="7">
                  <c:v>7250</c:v>
                </c:pt>
                <c:pt idx="8">
                  <c:v>9500</c:v>
                </c:pt>
                <c:pt idx="9">
                  <c:v>11750</c:v>
                </c:pt>
                <c:pt idx="10">
                  <c:v>14000</c:v>
                </c:pt>
                <c:pt idx="11">
                  <c:v>17666</c:v>
                </c:pt>
                <c:pt idx="12">
                  <c:v>21332</c:v>
                </c:pt>
                <c:pt idx="13">
                  <c:v>25000</c:v>
                </c:pt>
                <c:pt idx="14">
                  <c:v>26000</c:v>
                </c:pt>
                <c:pt idx="15">
                  <c:v>27000</c:v>
                </c:pt>
                <c:pt idx="16">
                  <c:v>28000</c:v>
                </c:pt>
                <c:pt idx="17">
                  <c:v>29000</c:v>
                </c:pt>
                <c:pt idx="18">
                  <c:v>31000</c:v>
                </c:pt>
              </c:numCache>
            </c:numRef>
          </c:val>
        </c:ser>
        <c:ser>
          <c:idx val="1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cat>
            <c:numRef>
              <c:f>Sheet1!$A$2:$A$20</c:f>
              <c:numCache>
                <c:formatCode>yyyy"年"m"月"</c:formatCode>
                <c:ptCount val="19"/>
                <c:pt idx="0">
                  <c:v>39934</c:v>
                </c:pt>
                <c:pt idx="1">
                  <c:v>40148</c:v>
                </c:pt>
                <c:pt idx="2">
                  <c:v>40179</c:v>
                </c:pt>
                <c:pt idx="3">
                  <c:v>40269</c:v>
                </c:pt>
                <c:pt idx="4">
                  <c:v>40330</c:v>
                </c:pt>
                <c:pt idx="5" formatCode="yyyy&quot;年&quot;m&quot;月&quot;;@">
                  <c:v>40422</c:v>
                </c:pt>
                <c:pt idx="6" formatCode="yyyy&quot;年&quot;m&quot;月&quot;;@">
                  <c:v>40483</c:v>
                </c:pt>
                <c:pt idx="7" formatCode="yyyy&quot;年&quot;m&quot;月&quot;;@">
                  <c:v>40513</c:v>
                </c:pt>
                <c:pt idx="8" formatCode="yyyy&quot;年&quot;m&quot;月&quot;;@">
                  <c:v>40544</c:v>
                </c:pt>
                <c:pt idx="9" formatCode="yyyy&quot;年&quot;m&quot;月&quot;;@">
                  <c:v>40575</c:v>
                </c:pt>
                <c:pt idx="10" formatCode="yyyy&quot;年&quot;m&quot;月&quot;;@">
                  <c:v>40634</c:v>
                </c:pt>
                <c:pt idx="11" formatCode="yyyy&quot;年&quot;m&quot;月&quot;;@">
                  <c:v>40664</c:v>
                </c:pt>
                <c:pt idx="12" formatCode="yyyy&quot;年&quot;m&quot;月&quot;;@">
                  <c:v>40695</c:v>
                </c:pt>
                <c:pt idx="13" formatCode="yyyy&quot;年&quot;m&quot;月&quot;;@">
                  <c:v>40787</c:v>
                </c:pt>
                <c:pt idx="14" formatCode="yyyy&quot;年&quot;m&quot;月&quot;;@">
                  <c:v>40817</c:v>
                </c:pt>
                <c:pt idx="15" formatCode="yyyy&quot;年&quot;m&quot;月&quot;;@">
                  <c:v>40848</c:v>
                </c:pt>
                <c:pt idx="16" formatCode="yyyy&quot;年&quot;m&quot;月&quot;;@">
                  <c:v>40878</c:v>
                </c:pt>
                <c:pt idx="17" formatCode="yyyy&quot;年&quot;m&quot;月&quot;;@">
                  <c:v>40940</c:v>
                </c:pt>
                <c:pt idx="18">
                  <c:v>41061</c:v>
                </c:pt>
              </c:numCache>
            </c:numRef>
          </c:cat>
          <c:val>
            <c:numRef>
              <c:f>Sheet1!$C$2:$C$20</c:f>
              <c:numCache>
                <c:formatCode>General</c:formatCode>
                <c:ptCount val="19"/>
                <c:pt idx="6">
                  <c:v>3000</c:v>
                </c:pt>
                <c:pt idx="7">
                  <c:v>5333</c:v>
                </c:pt>
                <c:pt idx="8">
                  <c:v>7666</c:v>
                </c:pt>
                <c:pt idx="9">
                  <c:v>10000</c:v>
                </c:pt>
                <c:pt idx="10">
                  <c:v>15000</c:v>
                </c:pt>
                <c:pt idx="11">
                  <c:v>20000</c:v>
                </c:pt>
                <c:pt idx="12">
                  <c:v>22750</c:v>
                </c:pt>
                <c:pt idx="13">
                  <c:v>25500</c:v>
                </c:pt>
                <c:pt idx="14">
                  <c:v>28250</c:v>
                </c:pt>
                <c:pt idx="15">
                  <c:v>31000</c:v>
                </c:pt>
                <c:pt idx="16">
                  <c:v>33750</c:v>
                </c:pt>
                <c:pt idx="17">
                  <c:v>36500</c:v>
                </c:pt>
                <c:pt idx="18">
                  <c:v>38250</c:v>
                </c:pt>
              </c:numCache>
            </c:numRef>
          </c:val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腾讯微博</c:v>
                </c:pt>
              </c:strCache>
            </c:strRef>
          </c:tx>
          <c:cat>
            <c:numRef>
              <c:f>Sheet1!$A$2:$A$20</c:f>
              <c:numCache>
                <c:formatCode>yyyy"年"m"月"</c:formatCode>
                <c:ptCount val="19"/>
                <c:pt idx="0">
                  <c:v>39934</c:v>
                </c:pt>
                <c:pt idx="1">
                  <c:v>40148</c:v>
                </c:pt>
                <c:pt idx="2">
                  <c:v>40179</c:v>
                </c:pt>
                <c:pt idx="3">
                  <c:v>40269</c:v>
                </c:pt>
                <c:pt idx="4">
                  <c:v>40330</c:v>
                </c:pt>
                <c:pt idx="5" formatCode="yyyy&quot;年&quot;m&quot;月&quot;;@">
                  <c:v>40422</c:v>
                </c:pt>
                <c:pt idx="6" formatCode="yyyy&quot;年&quot;m&quot;月&quot;;@">
                  <c:v>40483</c:v>
                </c:pt>
                <c:pt idx="7" formatCode="yyyy&quot;年&quot;m&quot;月&quot;;@">
                  <c:v>40513</c:v>
                </c:pt>
                <c:pt idx="8" formatCode="yyyy&quot;年&quot;m&quot;月&quot;;@">
                  <c:v>40544</c:v>
                </c:pt>
                <c:pt idx="9" formatCode="yyyy&quot;年&quot;m&quot;月&quot;;@">
                  <c:v>40575</c:v>
                </c:pt>
                <c:pt idx="10" formatCode="yyyy&quot;年&quot;m&quot;月&quot;;@">
                  <c:v>40634</c:v>
                </c:pt>
                <c:pt idx="11" formatCode="yyyy&quot;年&quot;m&quot;月&quot;;@">
                  <c:v>40664</c:v>
                </c:pt>
                <c:pt idx="12" formatCode="yyyy&quot;年&quot;m&quot;月&quot;;@">
                  <c:v>40695</c:v>
                </c:pt>
                <c:pt idx="13" formatCode="yyyy&quot;年&quot;m&quot;月&quot;;@">
                  <c:v>40787</c:v>
                </c:pt>
                <c:pt idx="14" formatCode="yyyy&quot;年&quot;m&quot;月&quot;;@">
                  <c:v>40817</c:v>
                </c:pt>
                <c:pt idx="15" formatCode="yyyy&quot;年&quot;m&quot;月&quot;;@">
                  <c:v>40848</c:v>
                </c:pt>
                <c:pt idx="16" formatCode="yyyy&quot;年&quot;m&quot;月&quot;;@">
                  <c:v>40878</c:v>
                </c:pt>
                <c:pt idx="17" formatCode="yyyy&quot;年&quot;m&quot;月&quot;;@">
                  <c:v>40940</c:v>
                </c:pt>
                <c:pt idx="18">
                  <c:v>41061</c:v>
                </c:pt>
              </c:numCache>
            </c:numRef>
          </c:cat>
          <c:val>
            <c:numRef>
              <c:f>Sheet1!$D$2:$D$20</c:f>
              <c:numCache>
                <c:formatCode>General</c:formatCode>
                <c:ptCount val="19"/>
                <c:pt idx="0">
                  <c:v>2000</c:v>
                </c:pt>
                <c:pt idx="1">
                  <c:v>4750</c:v>
                </c:pt>
                <c:pt idx="2">
                  <c:v>7500</c:v>
                </c:pt>
                <c:pt idx="3">
                  <c:v>10500</c:v>
                </c:pt>
                <c:pt idx="4">
                  <c:v>12500</c:v>
                </c:pt>
                <c:pt idx="5">
                  <c:v>14500</c:v>
                </c:pt>
                <c:pt idx="6">
                  <c:v>17500</c:v>
                </c:pt>
                <c:pt idx="7">
                  <c:v>18750</c:v>
                </c:pt>
                <c:pt idx="8">
                  <c:v>20000</c:v>
                </c:pt>
                <c:pt idx="9">
                  <c:v>23333</c:v>
                </c:pt>
                <c:pt idx="10">
                  <c:v>26666</c:v>
                </c:pt>
                <c:pt idx="11">
                  <c:v>30000</c:v>
                </c:pt>
                <c:pt idx="12">
                  <c:v>33333</c:v>
                </c:pt>
                <c:pt idx="13">
                  <c:v>36666</c:v>
                </c:pt>
                <c:pt idx="14">
                  <c:v>39999</c:v>
                </c:pt>
                <c:pt idx="15">
                  <c:v>43332</c:v>
                </c:pt>
                <c:pt idx="16">
                  <c:v>46665</c:v>
                </c:pt>
                <c:pt idx="17">
                  <c:v>50000</c:v>
                </c:pt>
                <c:pt idx="18">
                  <c:v>53333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Facebook</c:v>
                </c:pt>
              </c:strCache>
            </c:strRef>
          </c:tx>
          <c:cat>
            <c:numRef>
              <c:f>Sheet1!$A$2:$A$20</c:f>
              <c:numCache>
                <c:formatCode>yyyy"年"m"月"</c:formatCode>
                <c:ptCount val="19"/>
                <c:pt idx="0">
                  <c:v>39934</c:v>
                </c:pt>
                <c:pt idx="1">
                  <c:v>40148</c:v>
                </c:pt>
                <c:pt idx="2">
                  <c:v>40179</c:v>
                </c:pt>
                <c:pt idx="3">
                  <c:v>40269</c:v>
                </c:pt>
                <c:pt idx="4">
                  <c:v>40330</c:v>
                </c:pt>
                <c:pt idx="5" formatCode="yyyy&quot;年&quot;m&quot;月&quot;;@">
                  <c:v>40422</c:v>
                </c:pt>
                <c:pt idx="6" formatCode="yyyy&quot;年&quot;m&quot;月&quot;;@">
                  <c:v>40483</c:v>
                </c:pt>
                <c:pt idx="7" formatCode="yyyy&quot;年&quot;m&quot;月&quot;;@">
                  <c:v>40513</c:v>
                </c:pt>
                <c:pt idx="8" formatCode="yyyy&quot;年&quot;m&quot;月&quot;;@">
                  <c:v>40544</c:v>
                </c:pt>
                <c:pt idx="9" formatCode="yyyy&quot;年&quot;m&quot;月&quot;;@">
                  <c:v>40575</c:v>
                </c:pt>
                <c:pt idx="10" formatCode="yyyy&quot;年&quot;m&quot;月&quot;;@">
                  <c:v>40634</c:v>
                </c:pt>
                <c:pt idx="11" formatCode="yyyy&quot;年&quot;m&quot;月&quot;;@">
                  <c:v>40664</c:v>
                </c:pt>
                <c:pt idx="12" formatCode="yyyy&quot;年&quot;m&quot;月&quot;;@">
                  <c:v>40695</c:v>
                </c:pt>
                <c:pt idx="13" formatCode="yyyy&quot;年&quot;m&quot;月&quot;;@">
                  <c:v>40787</c:v>
                </c:pt>
                <c:pt idx="14" formatCode="yyyy&quot;年&quot;m&quot;月&quot;;@">
                  <c:v>40817</c:v>
                </c:pt>
                <c:pt idx="15" formatCode="yyyy&quot;年&quot;m&quot;月&quot;;@">
                  <c:v>40848</c:v>
                </c:pt>
                <c:pt idx="16" formatCode="yyyy&quot;年&quot;m&quot;月&quot;;@">
                  <c:v>40878</c:v>
                </c:pt>
                <c:pt idx="17" formatCode="yyyy&quot;年&quot;m&quot;月&quot;;@">
                  <c:v>40940</c:v>
                </c:pt>
                <c:pt idx="18">
                  <c:v>41061</c:v>
                </c:pt>
              </c:numCache>
            </c:numRef>
          </c:cat>
          <c:val>
            <c:numRef>
              <c:f>Sheet1!$E$2:$E$20</c:f>
              <c:numCache>
                <c:formatCode>General</c:formatCode>
                <c:ptCount val="19"/>
                <c:pt idx="1">
                  <c:v>17500</c:v>
                </c:pt>
                <c:pt idx="2">
                  <c:v>18750</c:v>
                </c:pt>
                <c:pt idx="3">
                  <c:v>20000</c:v>
                </c:pt>
                <c:pt idx="4">
                  <c:v>23333</c:v>
                </c:pt>
                <c:pt idx="5">
                  <c:v>26666</c:v>
                </c:pt>
                <c:pt idx="6">
                  <c:v>31500</c:v>
                </c:pt>
                <c:pt idx="7">
                  <c:v>33750</c:v>
                </c:pt>
                <c:pt idx="8">
                  <c:v>36000</c:v>
                </c:pt>
                <c:pt idx="9">
                  <c:v>41999.4</c:v>
                </c:pt>
                <c:pt idx="10">
                  <c:v>47998.8</c:v>
                </c:pt>
                <c:pt idx="11">
                  <c:v>54000</c:v>
                </c:pt>
                <c:pt idx="12">
                  <c:v>56666.1</c:v>
                </c:pt>
                <c:pt idx="13">
                  <c:v>62332.2</c:v>
                </c:pt>
                <c:pt idx="14">
                  <c:v>67998.3</c:v>
                </c:pt>
                <c:pt idx="15">
                  <c:v>73664.399999999994</c:v>
                </c:pt>
                <c:pt idx="16">
                  <c:v>79330.5</c:v>
                </c:pt>
                <c:pt idx="17">
                  <c:v>85000</c:v>
                </c:pt>
                <c:pt idx="18">
                  <c:v>90666.1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693440"/>
        <c:axId val="91694976"/>
        <c:axId val="89043840"/>
      </c:area3DChart>
      <c:dateAx>
        <c:axId val="91693440"/>
        <c:scaling>
          <c:orientation val="minMax"/>
        </c:scaling>
        <c:delete val="0"/>
        <c:axPos val="b"/>
        <c:numFmt formatCode="yyyy&quot;年&quot;m&quot;月&quot;" sourceLinked="1"/>
        <c:majorTickMark val="none"/>
        <c:minorTickMark val="none"/>
        <c:tickLblPos val="nextTo"/>
        <c:crossAx val="91694976"/>
        <c:crosses val="autoZero"/>
        <c:auto val="1"/>
        <c:lblOffset val="100"/>
        <c:baseTimeUnit val="months"/>
      </c:dateAx>
      <c:valAx>
        <c:axId val="91694976"/>
        <c:scaling>
          <c:orientation val="minMax"/>
        </c:scaling>
        <c:delete val="1"/>
        <c:axPos val="l"/>
        <c:majorGridlines/>
        <c:numFmt formatCode="General" sourceLinked="1"/>
        <c:majorTickMark val="none"/>
        <c:minorTickMark val="none"/>
        <c:tickLblPos val="nextTo"/>
        <c:crossAx val="91693440"/>
        <c:crosses val="autoZero"/>
        <c:crossBetween val="midCat"/>
      </c:valAx>
      <c:serAx>
        <c:axId val="89043840"/>
        <c:scaling>
          <c:orientation val="minMax"/>
        </c:scaling>
        <c:delete val="1"/>
        <c:axPos val="b"/>
        <c:majorTickMark val="out"/>
        <c:minorTickMark val="none"/>
        <c:tickLblPos val="none"/>
        <c:crossAx val="91694976"/>
        <c:crosses val="autoZero"/>
      </c:serAx>
    </c:plotArea>
    <c:plotVisOnly val="1"/>
    <c:dispBlanksAs val="zero"/>
    <c:showDLblsOverMax val="0"/>
  </c:chart>
  <c:spPr>
    <a:solidFill>
      <a:srgbClr val="EDF6F9"/>
    </a:solidFill>
    <a:ln>
      <a:solidFill>
        <a:srgbClr val="0070C0"/>
      </a:solidFill>
    </a:ln>
  </c:sp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6BFE6-168D-4560-8ED0-7318D736D465}" type="datetimeFigureOut">
              <a:rPr lang="zh-CN" altLang="en-US" smtClean="0"/>
              <a:t>2014/9/28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89B8E-E2E0-41FD-8C91-ABEEF04509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480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ephi.org/2011/the-egyptian-revolution-on-twitter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ephi.org/2011/the-egyptian-revolution-on-twitter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ephi.org/2011/the-egyptian-revolution-on-twitter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加演示</a:t>
            </a:r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fld id="{6D79160B-0D9C-44CA-9043-6FE8D8C6E03B}" type="slidenum">
              <a:rPr lang="zh-CN" altLang="en-US" smtClean="0">
                <a:solidFill>
                  <a:prstClr val="black"/>
                </a:solidFill>
              </a:rPr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440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结构：            行为：量化、并发、强交换、演化；         传播：量大、演化</a:t>
            </a:r>
            <a:endParaRPr lang="en-US" altLang="zh-CN" smtClean="0"/>
          </a:p>
          <a:p>
            <a:r>
              <a:rPr lang="zh-CN" altLang="en-US" smtClean="0"/>
              <a:t>量大：</a:t>
            </a:r>
            <a:r>
              <a:rPr lang="en-US" altLang="zh-CN" smtClean="0"/>
              <a:t>5</a:t>
            </a:r>
            <a:r>
              <a:rPr lang="zh-CN" altLang="en-US" smtClean="0"/>
              <a:t>亿节点</a:t>
            </a:r>
            <a:endParaRPr lang="en-US" altLang="zh-CN" smtClean="0"/>
          </a:p>
          <a:p>
            <a:r>
              <a:rPr lang="zh-CN" altLang="en-US" smtClean="0"/>
              <a:t>演化：时变</a:t>
            </a:r>
            <a:endParaRPr lang="en-US" altLang="zh-CN" smtClean="0"/>
          </a:p>
          <a:p>
            <a:r>
              <a:rPr lang="zh-CN" altLang="en-US" smtClean="0"/>
              <a:t>复杂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联系日程。</a:t>
            </a:r>
            <a:endParaRPr lang="en-US" altLang="zh-CN" smtClean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fld id="{D9EE8933-0789-4315-8DD1-BD74CBB2F9A2}" type="slidenum">
              <a:rPr lang="zh-CN" altLang="en-US">
                <a:solidFill>
                  <a:srgbClr val="000000"/>
                </a:solidFill>
                <a:ea typeface="宋体" pitchFamily="2" charset="-122"/>
              </a:rPr>
              <a:pPr/>
              <a:t>11</a:t>
            </a:fld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386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结构：            行为：量化、并发、强交换、演化；         传播：量大、演化</a:t>
            </a:r>
            <a:endParaRPr lang="en-US" altLang="zh-CN" dirty="0" smtClean="0"/>
          </a:p>
          <a:p>
            <a:r>
              <a:rPr lang="zh-CN" altLang="en-US" dirty="0" smtClean="0"/>
              <a:t>量大：</a:t>
            </a:r>
            <a:r>
              <a:rPr lang="en-US" altLang="zh-CN" dirty="0" smtClean="0"/>
              <a:t>5</a:t>
            </a:r>
            <a:r>
              <a:rPr lang="zh-CN" altLang="en-US" dirty="0" smtClean="0"/>
              <a:t>亿节点</a:t>
            </a:r>
            <a:endParaRPr lang="en-US" altLang="zh-CN" dirty="0" smtClean="0"/>
          </a:p>
          <a:p>
            <a:r>
              <a:rPr lang="zh-CN" altLang="en-US" dirty="0" smtClean="0"/>
              <a:t>演化：时变</a:t>
            </a:r>
            <a:endParaRPr lang="en-US" altLang="zh-CN" dirty="0" smtClean="0"/>
          </a:p>
          <a:p>
            <a:r>
              <a:rPr lang="zh-CN" altLang="en-US" dirty="0" smtClean="0"/>
              <a:t>复杂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联系日程。</a:t>
            </a:r>
            <a:endParaRPr lang="en-US" altLang="zh-CN" dirty="0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fld id="{735C76E7-6E30-4951-B183-02BB7BE89C0D}" type="slidenum">
              <a:rPr lang="zh-CN" altLang="en-US">
                <a:solidFill>
                  <a:srgbClr val="000000"/>
                </a:solidFill>
                <a:ea typeface="宋体" pitchFamily="2" charset="-122"/>
              </a:rPr>
              <a:pPr/>
              <a:t>12</a:t>
            </a:fld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8837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结构：            行为：量化、并发、强交换、演化；         传播：量大、演化</a:t>
            </a:r>
            <a:endParaRPr lang="en-US" altLang="zh-CN" smtClean="0"/>
          </a:p>
          <a:p>
            <a:r>
              <a:rPr lang="zh-CN" altLang="en-US" smtClean="0"/>
              <a:t>量大：</a:t>
            </a:r>
            <a:r>
              <a:rPr lang="en-US" altLang="zh-CN" smtClean="0"/>
              <a:t>5</a:t>
            </a:r>
            <a:r>
              <a:rPr lang="zh-CN" altLang="en-US" smtClean="0"/>
              <a:t>亿节点</a:t>
            </a:r>
            <a:endParaRPr lang="en-US" altLang="zh-CN" smtClean="0"/>
          </a:p>
          <a:p>
            <a:r>
              <a:rPr lang="zh-CN" altLang="en-US" smtClean="0"/>
              <a:t>演化：时变</a:t>
            </a:r>
            <a:endParaRPr lang="en-US" altLang="zh-CN" smtClean="0"/>
          </a:p>
          <a:p>
            <a:r>
              <a:rPr lang="zh-CN" altLang="en-US" smtClean="0"/>
              <a:t>复杂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联系日程。</a:t>
            </a:r>
            <a:endParaRPr lang="en-US" altLang="zh-CN" smtClean="0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fld id="{FC7C196A-C73E-496F-8ECC-FE3D5A347FD2}" type="slidenum">
              <a:rPr lang="zh-CN" altLang="en-US">
                <a:solidFill>
                  <a:srgbClr val="000000"/>
                </a:solidFill>
                <a:ea typeface="宋体" pitchFamily="2" charset="-122"/>
              </a:rPr>
              <a:pPr/>
              <a:t>13</a:t>
            </a:fld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9776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hlinkClick r:id="rId3"/>
              </a:rPr>
              <a:t>李爱平标注：各个属性和图动画出，多维演化性图要变。</a:t>
            </a:r>
            <a:endParaRPr lang="en-US" altLang="zh-CN" dirty="0" smtClean="0">
              <a:hlinkClick r:id=""/>
            </a:endParaRPr>
          </a:p>
          <a:p>
            <a:endParaRPr lang="en-US" altLang="zh-CN" dirty="0" smtClean="0">
              <a:hlinkClick r:id=""/>
            </a:endParaRPr>
          </a:p>
          <a:p>
            <a:endParaRPr lang="en-US" altLang="zh-CN" dirty="0" smtClean="0">
              <a:hlinkClick r:id=""/>
            </a:endParaRPr>
          </a:p>
          <a:p>
            <a:r>
              <a:rPr lang="en-US" altLang="zh-CN" dirty="0" smtClean="0">
                <a:hlinkClick r:id=""/>
              </a:rPr>
              <a:t>https://gephi.org/2011/the-egyptian-revolution-on-twitter/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C277F-58DC-4318-9F79-317C8FB3BA3A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20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</a:t>
            </a:r>
            <a:r>
              <a:rPr lang="en-US" altLang="zh-CN" dirty="0" err="1" smtClean="0">
                <a:hlinkClick r:id="rId3"/>
              </a:rPr>
              <a:t>gephi.org</a:t>
            </a:r>
            <a:r>
              <a:rPr lang="en-US" altLang="zh-CN" dirty="0" smtClean="0">
                <a:hlinkClick r:id="rId3"/>
              </a:rPr>
              <a:t>/2011/the-</a:t>
            </a:r>
            <a:r>
              <a:rPr lang="en-US" altLang="zh-CN" dirty="0" err="1" smtClean="0">
                <a:hlinkClick r:id="rId3"/>
              </a:rPr>
              <a:t>egyptian</a:t>
            </a:r>
            <a:r>
              <a:rPr lang="en-US" altLang="zh-CN" dirty="0" smtClean="0">
                <a:hlinkClick r:id="rId3"/>
              </a:rPr>
              <a:t>-revolution-on-twitter/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C277F-58DC-4318-9F79-317C8FB3BA3A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381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</a:t>
            </a:r>
            <a:r>
              <a:rPr lang="en-US" altLang="zh-CN" dirty="0" err="1" smtClean="0">
                <a:hlinkClick r:id="rId3"/>
              </a:rPr>
              <a:t>gephi.org</a:t>
            </a:r>
            <a:r>
              <a:rPr lang="en-US" altLang="zh-CN" dirty="0" smtClean="0">
                <a:hlinkClick r:id="rId3"/>
              </a:rPr>
              <a:t>/2011/the-</a:t>
            </a:r>
            <a:r>
              <a:rPr lang="en-US" altLang="zh-CN" dirty="0" err="1" smtClean="0">
                <a:hlinkClick r:id="rId3"/>
              </a:rPr>
              <a:t>egyptian</a:t>
            </a:r>
            <a:r>
              <a:rPr lang="en-US" altLang="zh-CN" dirty="0" smtClean="0">
                <a:hlinkClick r:id="rId3"/>
              </a:rPr>
              <a:t>-revolution-on-twitter/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5C277F-58DC-4318-9F79-317C8FB3BA3A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734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本课程从大数据的基本概念和意义、国内外的研究现状、大数据分析的关键技术、大数据分析应用案例，以及大数据大挑战五方面展开，研讨大数据分析技术的概念、现状、技术及应用。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首先我们看大数据的概念和意义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75B-515D-42B3-A6BF-7971905D197E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300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A80B8-3957-4454-8BE5-A7B61BD7285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059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32221-9200-46D7-B8C2-A8D408C4861D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91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32221-9200-46D7-B8C2-A8D408C4861D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9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本课程从大数据的基本概念和意义、国内外的研究现状、大数据分析的关键技术、大数据分析应用案例，以及大数据大挑战五方面展开，研讨大数据分析技术的概念、现状、技术及应用。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首先我们看大数据的概念和意义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75B-515D-42B3-A6BF-7971905D197E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300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本课程从大数据的基本概念和意义、国内外的研究现状、大数据分析的关键技术、大数据分析应用案例，以及大数据大挑战五方面展开，研讨大数据分析技术的概念、现状、技术及应用。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首先我们看大数据的概念和意义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75B-515D-42B3-A6BF-7971905D197E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300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本课程从大数据的基本概念和意义、国内外的研究现状、大数据分析的关键技术、大数据分析应用案例，以及大数据大挑战五方面展开，研讨大数据分析技术的概念、现状、技术及应用。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首先我们看大数据的概念和意义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75B-515D-42B3-A6BF-7971905D197E}" type="slidenum">
              <a:rPr lang="zh-CN" altLang="en-US" smtClean="0">
                <a:solidFill>
                  <a:prstClr val="black"/>
                </a:solidFill>
              </a:rPr>
              <a:pPr/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300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89B8E-E2E0-41FD-8C91-ABEEF045091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5151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989B8E-E2E0-41FD-8C91-ABEEF045091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515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本课程从大数据的基本概念和意义、国内外的研究现状、大数据分析的关键技术、大数据分析应用案例，以及大数据大挑战五方面展开，研讨大数据分析技术的概念、现状、技术及应用。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首先我们看大数据的概念和意义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75B-515D-42B3-A6BF-7971905D197E}" type="slidenum">
              <a:rPr lang="zh-CN" altLang="en-US" smtClean="0">
                <a:solidFill>
                  <a:prstClr val="black"/>
                </a:solidFill>
              </a:rPr>
              <a:pPr/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300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F4423-680C-4885-BDE7-73EA0D8869F3}" type="slidenum">
              <a:rPr lang="zh-CN" altLang="en-US" smtClean="0">
                <a:solidFill>
                  <a:prstClr val="black"/>
                </a:solidFill>
              </a:rPr>
              <a:pPr/>
              <a:t>44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1234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dirty="0" smtClean="0">
                <a:latin typeface="华文中宋" pitchFamily="2" charset="-122"/>
                <a:ea typeface="华文中宋" pitchFamily="2" charset="-122"/>
              </a:rPr>
              <a:t>面向网络空间的智能搜索涉及国民经济和社会发展各个领域，关乎交通管理、灾难救援、食品安全、环境监测、医疗卫生、能源电力等行业的健康发展，搜索技术的研究已成为信息产业和社会进一步发展的迫切需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F4423-680C-4885-BDE7-73EA0D8869F3}" type="slidenum">
              <a:rPr lang="zh-CN" altLang="en-US" smtClean="0">
                <a:solidFill>
                  <a:prstClr val="black"/>
                </a:solidFill>
              </a:rPr>
              <a:pPr/>
              <a:t>47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1234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5D1A6AB-D414-428A-814C-E323C407C372}" type="slidenum">
              <a:rPr lang="zh-CN" altLang="en-US" smtClean="0">
                <a:solidFill>
                  <a:prstClr val="black"/>
                </a:solidFill>
              </a:rPr>
              <a:pPr>
                <a:defRPr/>
              </a:pPr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461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本课程从大数据的基本概念和意义、国内外的研究现状、大数据分析的关键技术、大数据分析应用案例，以及大数据大挑战五方面展开，研讨大数据分析技术的概念、现状、技术及应用。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首先我们看大数据的概念和意义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75B-515D-42B3-A6BF-7971905D197E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300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社交网络的图例</a:t>
            </a:r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fld id="{1E3C0D0A-BF0A-4783-83BD-0378C1086E01}" type="slidenum">
              <a:rPr lang="zh-CN" altLang="en-US">
                <a:solidFill>
                  <a:prstClr val="black"/>
                </a:solidFill>
                <a:ea typeface="宋体" pitchFamily="2" charset="-122"/>
              </a:rPr>
              <a:pPr/>
              <a:t>4</a:t>
            </a:fld>
            <a:endParaRPr lang="zh-CN" altLang="en-US">
              <a:solidFill>
                <a:prstClr val="black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0644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社交网络的图例</a:t>
            </a:r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fld id="{1E3C0D0A-BF0A-4783-83BD-0378C1086E01}" type="slidenum">
              <a:rPr lang="zh-CN" altLang="en-US">
                <a:solidFill>
                  <a:prstClr val="black"/>
                </a:solidFill>
                <a:ea typeface="宋体" pitchFamily="2" charset="-122"/>
              </a:rPr>
              <a:pPr/>
              <a:t>5</a:t>
            </a:fld>
            <a:endParaRPr lang="zh-CN" altLang="en-US">
              <a:solidFill>
                <a:prstClr val="black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8126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两个单独的狂。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0D4164-C16F-44A0-B1A2-1CB5B8CAD23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1054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0D4164-C16F-44A0-B1A2-1CB5B8CAD23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400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fld id="{BE531D5A-D477-4FC2-B651-C1FF0141970E}" type="slidenum">
              <a:rPr lang="zh-CN" altLang="en-US">
                <a:solidFill>
                  <a:srgbClr val="000000"/>
                </a:solidFill>
                <a:ea typeface="宋体" pitchFamily="2" charset="-122"/>
              </a:rPr>
              <a:pPr/>
              <a:t>9</a:t>
            </a:fld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2383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结构：            行为：量化、并发、强交换、演化；         传播：量大、演化</a:t>
            </a:r>
            <a:endParaRPr lang="en-US" altLang="zh-CN" dirty="0" smtClean="0"/>
          </a:p>
          <a:p>
            <a:r>
              <a:rPr lang="zh-CN" altLang="en-US" dirty="0" smtClean="0"/>
              <a:t>量大：</a:t>
            </a:r>
            <a:r>
              <a:rPr lang="en-US" altLang="zh-CN" dirty="0" smtClean="0"/>
              <a:t>5</a:t>
            </a:r>
            <a:r>
              <a:rPr lang="zh-CN" altLang="en-US" dirty="0" smtClean="0"/>
              <a:t>亿节点</a:t>
            </a:r>
            <a:endParaRPr lang="en-US" altLang="zh-CN" dirty="0" smtClean="0"/>
          </a:p>
          <a:p>
            <a:r>
              <a:rPr lang="zh-CN" altLang="en-US" dirty="0" smtClean="0"/>
              <a:t>演化：时变</a:t>
            </a:r>
            <a:endParaRPr lang="en-US" altLang="zh-CN" dirty="0" smtClean="0"/>
          </a:p>
          <a:p>
            <a:r>
              <a:rPr lang="zh-CN" altLang="en-US" dirty="0" smtClean="0"/>
              <a:t>复杂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联系日程。</a:t>
            </a:r>
            <a:endParaRPr lang="en-US" altLang="zh-CN" dirty="0" smtClean="0"/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微软雅黑" pitchFamily="34" charset="-122"/>
              </a:defRPr>
            </a:lvl9pPr>
          </a:lstStyle>
          <a:p>
            <a:fld id="{735C76E7-6E30-4951-B183-02BB7BE89C0D}" type="slidenum">
              <a:rPr lang="zh-CN" altLang="en-US">
                <a:solidFill>
                  <a:srgbClr val="000000"/>
                </a:solidFill>
                <a:ea typeface="宋体" pitchFamily="2" charset="-122"/>
              </a:rPr>
              <a:pPr/>
              <a:t>10</a:t>
            </a:fld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886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908"/>
            <a:ext cx="6858000" cy="2387576"/>
          </a:xfrm>
          <a:prstGeom prst="rect">
            <a:avLst/>
          </a:prstGeom>
        </p:spPr>
        <p:txBody>
          <a:bodyPr anchor="b"/>
          <a:lstStyle>
            <a:lvl1pPr algn="ctr">
              <a:defRPr sz="4219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13"/>
            <a:ext cx="6858000" cy="16553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87"/>
            </a:lvl1pPr>
            <a:lvl2pPr marL="321457" indent="0" algn="ctr">
              <a:buNone/>
              <a:defRPr sz="1406"/>
            </a:lvl2pPr>
            <a:lvl3pPr marL="642915" indent="0" algn="ctr">
              <a:buNone/>
              <a:defRPr sz="1266"/>
            </a:lvl3pPr>
            <a:lvl4pPr marL="964372" indent="0" algn="ctr">
              <a:buNone/>
              <a:defRPr sz="1125"/>
            </a:lvl4pPr>
            <a:lvl5pPr marL="1285829" indent="0" algn="ctr">
              <a:buNone/>
              <a:defRPr sz="1125"/>
            </a:lvl5pPr>
            <a:lvl6pPr marL="1607287" indent="0" algn="ctr">
              <a:buNone/>
              <a:defRPr sz="1125"/>
            </a:lvl6pPr>
            <a:lvl7pPr marL="1928744" indent="0" algn="ctr">
              <a:buNone/>
              <a:defRPr sz="1125"/>
            </a:lvl7pPr>
            <a:lvl8pPr marL="2250201" indent="0" algn="ctr">
              <a:buNone/>
              <a:defRPr sz="1125"/>
            </a:lvl8pPr>
            <a:lvl9pPr marL="2571659" indent="0" algn="ctr">
              <a:buNone/>
              <a:defRPr sz="1125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2484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428" y="365001"/>
            <a:ext cx="7887146" cy="132605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428" y="1826122"/>
            <a:ext cx="7887146" cy="435099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741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4345" y="365001"/>
            <a:ext cx="1971229" cy="581211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427" y="365001"/>
            <a:ext cx="5808762" cy="58121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2738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3E996D-365A-49D3-B125-4F6AE4D0738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FD4FD8E-97DD-48B8-B36E-FACDF58B968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9" descr="Light horizontal"/>
          <p:cNvSpPr>
            <a:spLocks noChangeArrowheads="1"/>
          </p:cNvSpPr>
          <p:nvPr/>
        </p:nvSpPr>
        <p:spPr bwMode="gray">
          <a:xfrm>
            <a:off x="-36513" y="0"/>
            <a:ext cx="576263" cy="68580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17238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96D-365A-49D3-B125-4F6AE4D07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4FD8E-97DD-48B8-B36E-FACDF58B968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9" descr="Light horizontal"/>
          <p:cNvSpPr>
            <a:spLocks noChangeArrowheads="1"/>
          </p:cNvSpPr>
          <p:nvPr/>
        </p:nvSpPr>
        <p:spPr bwMode="gray">
          <a:xfrm>
            <a:off x="-36513" y="0"/>
            <a:ext cx="576263" cy="68580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27101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96D-365A-49D3-B125-4F6AE4D07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4FD8E-97DD-48B8-B36E-FACDF58B968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006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96D-365A-49D3-B125-4F6AE4D07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4FD8E-97DD-48B8-B36E-FACDF58B968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1666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680519"/>
          </a:xfr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400" b="0" kern="1200" dirty="0" smtClean="0">
                <a:solidFill>
                  <a:srgbClr val="1C1C1C"/>
                </a:solidFill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52053"/>
            <a:ext cx="8229600" cy="828675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3200" b="1" kern="1200" cap="none" spc="0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  <a:latin typeface="黑体" pitchFamily="49" charset="-122"/>
                <a:ea typeface="黑体" pitchFamily="49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96D-365A-49D3-B125-4F6AE4D07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4FD8E-97DD-48B8-B36E-FACDF58B968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485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96D-365A-49D3-B125-4F6AE4D07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4FD8E-97DD-48B8-B36E-FACDF58B968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5147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5266928" cy="64807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zh-CN" altLang="en-US" dirty="0"/>
            </a:lvl1pPr>
          </a:lstStyle>
          <a:p>
            <a:pPr lvl="0" algn="l"/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35896" y="1124744"/>
            <a:ext cx="5111750" cy="504056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124744"/>
            <a:ext cx="3008313" cy="500141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 b="1">
                <a:latin typeface="仿宋_GB2312" pitchFamily="49" charset="-122"/>
                <a:ea typeface="仿宋_GB2312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96D-365A-49D3-B125-4F6AE4D07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4FD8E-97DD-48B8-B36E-FACDF58B968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954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1186408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latin typeface="仿宋_GB2312" pitchFamily="49" charset="-122"/>
                <a:ea typeface="仿宋_GB2312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96D-365A-49D3-B125-4F6AE4D07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4FD8E-97DD-48B8-B36E-FACDF58B968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93712" y="260648"/>
            <a:ext cx="5486400" cy="566738"/>
          </a:xfrm>
        </p:spPr>
        <p:txBody>
          <a:bodyPr anchor="b">
            <a:noAutofit/>
          </a:bodyPr>
          <a:lstStyle>
            <a:lvl1pPr algn="ctr">
              <a:defRPr lang="zh-CN" altLang="en-US" sz="3200" b="1" kern="1200" dirty="0">
                <a:solidFill>
                  <a:schemeClr val="accent1">
                    <a:lumMod val="75000"/>
                  </a:schemeClr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7414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428" y="365001"/>
            <a:ext cx="7887146" cy="132605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428" y="1826122"/>
            <a:ext cx="7887146" cy="4350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063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1600200"/>
            <a:ext cx="7416824" cy="4525963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96D-365A-49D3-B125-4F6AE4D07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4FD8E-97DD-48B8-B36E-FACDF58B968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874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65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</p:nvPr>
        </p:nvSpPr>
        <p:spPr>
          <a:xfrm>
            <a:off x="899592" y="1844824"/>
            <a:ext cx="3744763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r>
              <a:rPr lang="zh-CN" altLang="en-US" dirty="0" smtClean="0"/>
              <a:t>正文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28675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3200" b="1" kern="1200" dirty="0">
                <a:solidFill>
                  <a:schemeClr val="accent1">
                    <a:lumMod val="75000"/>
                  </a:schemeClr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96D-365A-49D3-B125-4F6AE4D07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4FD8E-97DD-48B8-B36E-FACDF58B968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7217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</p:nvPr>
        </p:nvSpPr>
        <p:spPr>
          <a:xfrm>
            <a:off x="899592" y="1844824"/>
            <a:ext cx="3744763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r>
              <a:rPr lang="zh-CN" altLang="en-US" dirty="0" smtClean="0"/>
              <a:t>正文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28675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3200" b="1" kern="1200" dirty="0">
                <a:solidFill>
                  <a:schemeClr val="accent1">
                    <a:lumMod val="75000"/>
                  </a:schemeClr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96D-365A-49D3-B125-4F6AE4D07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4FD8E-97DD-48B8-B36E-FACDF58B968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045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</p:nvPr>
        </p:nvSpPr>
        <p:spPr>
          <a:xfrm>
            <a:off x="899592" y="1844824"/>
            <a:ext cx="3744763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r>
              <a:rPr lang="zh-CN" altLang="en-US" dirty="0" smtClean="0"/>
              <a:t>正文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28675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3200" b="1" kern="1200" dirty="0">
                <a:solidFill>
                  <a:schemeClr val="accent1">
                    <a:lumMod val="75000"/>
                  </a:schemeClr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96D-365A-49D3-B125-4F6AE4D07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4FD8E-97DD-48B8-B36E-FACDF58B968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640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</p:nvPr>
        </p:nvSpPr>
        <p:spPr>
          <a:xfrm>
            <a:off x="899592" y="1844824"/>
            <a:ext cx="3744763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r>
              <a:rPr lang="zh-CN" altLang="en-US" dirty="0" smtClean="0"/>
              <a:t>正文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28675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3200" b="1" kern="1200" dirty="0">
                <a:solidFill>
                  <a:schemeClr val="accent1">
                    <a:lumMod val="75000"/>
                  </a:schemeClr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96D-365A-49D3-B125-4F6AE4D07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4FD8E-97DD-48B8-B36E-FACDF58B968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8648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</p:nvPr>
        </p:nvSpPr>
        <p:spPr>
          <a:xfrm>
            <a:off x="899592" y="1844824"/>
            <a:ext cx="3744763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r>
              <a:rPr lang="zh-CN" altLang="en-US" dirty="0" smtClean="0"/>
              <a:t>正文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28675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3200" b="1" kern="1200" dirty="0">
                <a:solidFill>
                  <a:schemeClr val="accent1">
                    <a:lumMod val="75000"/>
                  </a:schemeClr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96D-365A-49D3-B125-4F6AE4D07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4FD8E-97DD-48B8-B36E-FACDF58B968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28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</p:nvPr>
        </p:nvSpPr>
        <p:spPr>
          <a:xfrm>
            <a:off x="899592" y="1844824"/>
            <a:ext cx="3744763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r>
              <a:rPr lang="zh-CN" altLang="en-US" dirty="0" smtClean="0"/>
              <a:t>正文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28675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3200" b="1" kern="1200" dirty="0">
                <a:solidFill>
                  <a:schemeClr val="accent1">
                    <a:lumMod val="75000"/>
                  </a:schemeClr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96D-365A-49D3-B125-4F6AE4D07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4FD8E-97DD-48B8-B36E-FACDF58B968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832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</p:nvPr>
        </p:nvSpPr>
        <p:spPr>
          <a:xfrm>
            <a:off x="899592" y="1844824"/>
            <a:ext cx="3744763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r>
              <a:rPr lang="zh-CN" altLang="en-US" dirty="0" smtClean="0"/>
              <a:t>正文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28675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3200" b="1" kern="1200" dirty="0">
                <a:solidFill>
                  <a:schemeClr val="accent1">
                    <a:lumMod val="75000"/>
                  </a:schemeClr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96D-365A-49D3-B125-4F6AE4D07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4FD8E-97DD-48B8-B36E-FACDF58B968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252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770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963" y="1710036"/>
            <a:ext cx="7887146" cy="2851919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963" y="4589859"/>
            <a:ext cx="7887146" cy="1500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87"/>
            </a:lvl1pPr>
            <a:lvl2pPr marL="321457" indent="0">
              <a:buNone/>
              <a:defRPr sz="1406"/>
            </a:lvl2pPr>
            <a:lvl3pPr marL="642915" indent="0">
              <a:buNone/>
              <a:defRPr sz="1266"/>
            </a:lvl3pPr>
            <a:lvl4pPr marL="964372" indent="0">
              <a:buNone/>
              <a:defRPr sz="1125"/>
            </a:lvl4pPr>
            <a:lvl5pPr marL="1285829" indent="0">
              <a:buNone/>
              <a:defRPr sz="1125"/>
            </a:lvl5pPr>
            <a:lvl6pPr marL="1607287" indent="0">
              <a:buNone/>
              <a:defRPr sz="1125"/>
            </a:lvl6pPr>
            <a:lvl7pPr marL="1928744" indent="0">
              <a:buNone/>
              <a:defRPr sz="1125"/>
            </a:lvl7pPr>
            <a:lvl8pPr marL="2250201" indent="0">
              <a:buNone/>
              <a:defRPr sz="1125"/>
            </a:lvl8pPr>
            <a:lvl9pPr marL="2571659" indent="0">
              <a:buNone/>
              <a:defRPr sz="112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06793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818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937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340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787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01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506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266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819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002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62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428" y="365001"/>
            <a:ext cx="7887146" cy="132605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427" y="1826122"/>
            <a:ext cx="3889995" cy="4350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5578" y="1826122"/>
            <a:ext cx="3889995" cy="43509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720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271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977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412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98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869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341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773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258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0615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183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544" y="365001"/>
            <a:ext cx="7887146" cy="132605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543" y="1681014"/>
            <a:ext cx="3868787" cy="82376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87" b="1"/>
            </a:lvl1pPr>
            <a:lvl2pPr marL="321457" indent="0">
              <a:buNone/>
              <a:defRPr sz="1406" b="1"/>
            </a:lvl2pPr>
            <a:lvl3pPr marL="642915" indent="0">
              <a:buNone/>
              <a:defRPr sz="1266" b="1"/>
            </a:lvl3pPr>
            <a:lvl4pPr marL="964372" indent="0">
              <a:buNone/>
              <a:defRPr sz="1125" b="1"/>
            </a:lvl4pPr>
            <a:lvl5pPr marL="1285829" indent="0">
              <a:buNone/>
              <a:defRPr sz="1125" b="1"/>
            </a:lvl5pPr>
            <a:lvl6pPr marL="1607287" indent="0">
              <a:buNone/>
              <a:defRPr sz="1125" b="1"/>
            </a:lvl6pPr>
            <a:lvl7pPr marL="1928744" indent="0">
              <a:buNone/>
              <a:defRPr sz="1125" b="1"/>
            </a:lvl7pPr>
            <a:lvl8pPr marL="2250201" indent="0">
              <a:buNone/>
              <a:defRPr sz="1125" b="1"/>
            </a:lvl8pPr>
            <a:lvl9pPr marL="2571659" indent="0">
              <a:buNone/>
              <a:defRPr sz="1125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543" y="2504777"/>
            <a:ext cx="3868787" cy="3684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8927" y="1681014"/>
            <a:ext cx="3887762" cy="82376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87" b="1"/>
            </a:lvl1pPr>
            <a:lvl2pPr marL="321457" indent="0">
              <a:buNone/>
              <a:defRPr sz="1406" b="1"/>
            </a:lvl2pPr>
            <a:lvl3pPr marL="642915" indent="0">
              <a:buNone/>
              <a:defRPr sz="1266" b="1"/>
            </a:lvl3pPr>
            <a:lvl4pPr marL="964372" indent="0">
              <a:buNone/>
              <a:defRPr sz="1125" b="1"/>
            </a:lvl4pPr>
            <a:lvl5pPr marL="1285829" indent="0">
              <a:buNone/>
              <a:defRPr sz="1125" b="1"/>
            </a:lvl5pPr>
            <a:lvl6pPr marL="1607287" indent="0">
              <a:buNone/>
              <a:defRPr sz="1125" b="1"/>
            </a:lvl6pPr>
            <a:lvl7pPr marL="1928744" indent="0">
              <a:buNone/>
              <a:defRPr sz="1125" b="1"/>
            </a:lvl7pPr>
            <a:lvl8pPr marL="2250201" indent="0">
              <a:buNone/>
              <a:defRPr sz="1125" b="1"/>
            </a:lvl8pPr>
            <a:lvl9pPr marL="2571659" indent="0">
              <a:buNone/>
              <a:defRPr sz="1125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8927" y="2504777"/>
            <a:ext cx="3887762" cy="36846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0587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527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950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223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533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633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4934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968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45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2619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812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428" y="365001"/>
            <a:ext cx="7887146" cy="132605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33730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0475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798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513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11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 hasCustomPrompt="1"/>
          </p:nvPr>
        </p:nvSpPr>
        <p:spPr>
          <a:xfrm>
            <a:off x="899592" y="1844824"/>
            <a:ext cx="3744763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r>
              <a:rPr lang="zh-CN" altLang="en-US" dirty="0" smtClean="0"/>
              <a:t>正文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28675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3200" b="1" kern="1200" dirty="0">
                <a:solidFill>
                  <a:schemeClr val="accent1">
                    <a:lumMod val="75000"/>
                  </a:schemeClr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996D-365A-49D3-B125-4F6AE4D07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4FD8E-97DD-48B8-B36E-FACDF58B968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5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63467CB-05EB-4B49-98A8-838686BB2E6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C787F0B-69E3-468F-B6AE-8415E6732B6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115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804248" y="692696"/>
            <a:ext cx="223224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899592" y="1844824"/>
            <a:ext cx="3744763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28675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3200" b="1" kern="1200" dirty="0">
                <a:solidFill>
                  <a:schemeClr val="accent1">
                    <a:lumMod val="75000"/>
                  </a:schemeClr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0A440-CDB9-4834-9D17-704DB3BC4E9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FC6E2-57CB-4AC7-BAB4-457D7A6B000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217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804248" y="692696"/>
            <a:ext cx="223224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899592" y="1844824"/>
            <a:ext cx="3744763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28675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3200" b="1" kern="1200" dirty="0">
                <a:solidFill>
                  <a:schemeClr val="accent1">
                    <a:lumMod val="75000"/>
                  </a:schemeClr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0A440-CDB9-4834-9D17-704DB3BC4E9E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5FC6E2-57CB-4AC7-BAB4-457D7A6B000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99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04778A24-37C2-4B41-B203-9302F25F704C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fld id="{79B71A09-F946-4A5F-8D17-BC5BF56D598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0846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8A1B344-A8F5-40A4-9466-E2A0E203001B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79371F3-3B2F-412D-883A-AA9C1F492489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标题占位符 1"/>
          <p:cNvSpPr>
            <a:spLocks noGrp="1"/>
          </p:cNvSpPr>
          <p:nvPr>
            <p:ph type="title"/>
          </p:nvPr>
        </p:nvSpPr>
        <p:spPr bwMode="auto">
          <a:xfrm>
            <a:off x="35496" y="116632"/>
            <a:ext cx="892899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 algn="l" defTabSz="914400" latinLnBrk="0">
              <a:buNone/>
            </a:pPr>
            <a:r>
              <a:rPr lang="zh-CN" altLang="en-US" smtClean="0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0" y="981075"/>
            <a:ext cx="6804025" cy="431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342900" indent="-342900">
              <a:buFont typeface="Wingdings" panose="05000000000000000000" pitchFamily="2" charset="2"/>
              <a:buChar char="u"/>
              <a:defRPr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4"/>
          </p:nvPr>
        </p:nvSpPr>
        <p:spPr>
          <a:xfrm>
            <a:off x="107504" y="1556792"/>
            <a:ext cx="3816350" cy="46799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/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9" name="内容占位符 7"/>
          <p:cNvSpPr>
            <a:spLocks noGrp="1"/>
          </p:cNvSpPr>
          <p:nvPr>
            <p:ph sz="quarter" idx="15"/>
          </p:nvPr>
        </p:nvSpPr>
        <p:spPr>
          <a:xfrm>
            <a:off x="3995936" y="1556792"/>
            <a:ext cx="5040486" cy="46799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/>
          <a:lstStyle>
            <a:lvl1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73004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68879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496" y="116632"/>
            <a:ext cx="8928992" cy="8286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B353AC6-E050-4C31-A773-CBFC55E0EBE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1E483D-48C1-439C-8C3C-7F9456CD88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内容占位符 6"/>
          <p:cNvSpPr>
            <a:spLocks noGrp="1"/>
          </p:cNvSpPr>
          <p:nvPr>
            <p:ph sz="quarter" idx="16"/>
          </p:nvPr>
        </p:nvSpPr>
        <p:spPr>
          <a:xfrm>
            <a:off x="250824" y="3933056"/>
            <a:ext cx="4320000" cy="23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内容占位符 6"/>
          <p:cNvSpPr>
            <a:spLocks noGrp="1"/>
          </p:cNvSpPr>
          <p:nvPr>
            <p:ph sz="quarter" idx="18"/>
          </p:nvPr>
        </p:nvSpPr>
        <p:spPr>
          <a:xfrm>
            <a:off x="0" y="981075"/>
            <a:ext cx="6804025" cy="431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342900" indent="-342900">
              <a:buFont typeface="Wingdings" panose="05000000000000000000" pitchFamily="2" charset="2"/>
              <a:buChar char="u"/>
              <a:defRPr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内容占位符 6"/>
          <p:cNvSpPr>
            <a:spLocks noGrp="1"/>
          </p:cNvSpPr>
          <p:nvPr>
            <p:ph sz="quarter" idx="19"/>
          </p:nvPr>
        </p:nvSpPr>
        <p:spPr>
          <a:xfrm>
            <a:off x="250824" y="1509762"/>
            <a:ext cx="4320000" cy="23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4" name="内容占位符 6"/>
          <p:cNvSpPr>
            <a:spLocks noGrp="1"/>
          </p:cNvSpPr>
          <p:nvPr>
            <p:ph sz="quarter" idx="20"/>
          </p:nvPr>
        </p:nvSpPr>
        <p:spPr>
          <a:xfrm>
            <a:off x="4644488" y="3933056"/>
            <a:ext cx="4320000" cy="23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5" name="内容占位符 6"/>
          <p:cNvSpPr>
            <a:spLocks noGrp="1"/>
          </p:cNvSpPr>
          <p:nvPr>
            <p:ph sz="quarter" idx="21"/>
          </p:nvPr>
        </p:nvSpPr>
        <p:spPr>
          <a:xfrm>
            <a:off x="4644488" y="1509762"/>
            <a:ext cx="4320000" cy="23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8565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496" y="116632"/>
            <a:ext cx="8928992" cy="8286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B353AC6-E050-4C31-A773-CBFC55E0EBE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1E483D-48C1-439C-8C3C-7F9456CD88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内容占位符 6"/>
          <p:cNvSpPr>
            <a:spLocks noGrp="1"/>
          </p:cNvSpPr>
          <p:nvPr>
            <p:ph sz="quarter" idx="16"/>
          </p:nvPr>
        </p:nvSpPr>
        <p:spPr>
          <a:xfrm>
            <a:off x="250824" y="3933056"/>
            <a:ext cx="4320000" cy="23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内容占位符 6"/>
          <p:cNvSpPr>
            <a:spLocks noGrp="1"/>
          </p:cNvSpPr>
          <p:nvPr>
            <p:ph sz="quarter" idx="18"/>
          </p:nvPr>
        </p:nvSpPr>
        <p:spPr>
          <a:xfrm>
            <a:off x="0" y="981075"/>
            <a:ext cx="6804025" cy="431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342900" indent="-342900">
              <a:buFont typeface="Wingdings" panose="05000000000000000000" pitchFamily="2" charset="2"/>
              <a:buChar char="u"/>
              <a:defRPr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内容占位符 6"/>
          <p:cNvSpPr>
            <a:spLocks noGrp="1"/>
          </p:cNvSpPr>
          <p:nvPr>
            <p:ph sz="quarter" idx="19"/>
          </p:nvPr>
        </p:nvSpPr>
        <p:spPr>
          <a:xfrm>
            <a:off x="250824" y="1509762"/>
            <a:ext cx="4320000" cy="23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4" name="内容占位符 6"/>
          <p:cNvSpPr>
            <a:spLocks noGrp="1"/>
          </p:cNvSpPr>
          <p:nvPr>
            <p:ph sz="quarter" idx="20"/>
          </p:nvPr>
        </p:nvSpPr>
        <p:spPr>
          <a:xfrm>
            <a:off x="4644488" y="3933056"/>
            <a:ext cx="4320000" cy="23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5" name="内容占位符 6"/>
          <p:cNvSpPr>
            <a:spLocks noGrp="1"/>
          </p:cNvSpPr>
          <p:nvPr>
            <p:ph sz="quarter" idx="21"/>
          </p:nvPr>
        </p:nvSpPr>
        <p:spPr>
          <a:xfrm>
            <a:off x="4644488" y="1509762"/>
            <a:ext cx="4320000" cy="23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3744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496" y="116632"/>
            <a:ext cx="8928992" cy="8286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B353AC6-E050-4C31-A773-CBFC55E0EBE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1E483D-48C1-439C-8C3C-7F9456CD88D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内容占位符 6"/>
          <p:cNvSpPr>
            <a:spLocks noGrp="1"/>
          </p:cNvSpPr>
          <p:nvPr>
            <p:ph sz="quarter" idx="16"/>
          </p:nvPr>
        </p:nvSpPr>
        <p:spPr>
          <a:xfrm>
            <a:off x="250824" y="3933056"/>
            <a:ext cx="4320000" cy="23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2" name="内容占位符 6"/>
          <p:cNvSpPr>
            <a:spLocks noGrp="1"/>
          </p:cNvSpPr>
          <p:nvPr>
            <p:ph sz="quarter" idx="18"/>
          </p:nvPr>
        </p:nvSpPr>
        <p:spPr>
          <a:xfrm>
            <a:off x="0" y="981075"/>
            <a:ext cx="6804025" cy="431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/>
          <a:lstStyle>
            <a:lvl1pPr marL="342900" indent="-342900">
              <a:buFont typeface="Wingdings" panose="05000000000000000000" pitchFamily="2" charset="2"/>
              <a:buChar char="u"/>
              <a:defRPr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内容占位符 6"/>
          <p:cNvSpPr>
            <a:spLocks noGrp="1"/>
          </p:cNvSpPr>
          <p:nvPr>
            <p:ph sz="quarter" idx="19"/>
          </p:nvPr>
        </p:nvSpPr>
        <p:spPr>
          <a:xfrm>
            <a:off x="250824" y="1509762"/>
            <a:ext cx="4320000" cy="23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4" name="内容占位符 6"/>
          <p:cNvSpPr>
            <a:spLocks noGrp="1"/>
          </p:cNvSpPr>
          <p:nvPr>
            <p:ph sz="quarter" idx="20"/>
          </p:nvPr>
        </p:nvSpPr>
        <p:spPr>
          <a:xfrm>
            <a:off x="4644488" y="3933056"/>
            <a:ext cx="4320000" cy="23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5" name="内容占位符 6"/>
          <p:cNvSpPr>
            <a:spLocks noGrp="1"/>
          </p:cNvSpPr>
          <p:nvPr>
            <p:ph sz="quarter" idx="21"/>
          </p:nvPr>
        </p:nvSpPr>
        <p:spPr>
          <a:xfrm>
            <a:off x="4644488" y="1509762"/>
            <a:ext cx="4320000" cy="2340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696406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159340-2719-46F2-B9EF-130BD9AE40B7}" type="datetime1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2014/9/28</a:t>
            </a:fld>
            <a:endParaRPr lang="zh-CN" altLang="en-US" sz="180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B5F30A-FC9C-485D-9536-EAE32E7894B6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sz="18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9162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 descr="Light horizontal"/>
          <p:cNvSpPr>
            <a:spLocks noChangeArrowheads="1"/>
          </p:cNvSpPr>
          <p:nvPr/>
        </p:nvSpPr>
        <p:spPr bwMode="gray">
          <a:xfrm>
            <a:off x="-36513" y="0"/>
            <a:ext cx="576263" cy="68580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prstClr val="black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14" descr="logo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88913"/>
            <a:ext cx="359092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4F1AD-9357-40AA-AC7D-6CBDE87F47DE}" type="datetime1">
              <a:rPr lang="zh-CN" altLang="en-US" smtClean="0"/>
              <a:pPr>
                <a:defRPr/>
              </a:pPr>
              <a:t>2014/9/28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3DE73-4F41-4811-B78C-7B3D8579BB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5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占位符 1"/>
          <p:cNvSpPr>
            <a:spLocks noGrp="1"/>
          </p:cNvSpPr>
          <p:nvPr>
            <p:ph type="title"/>
          </p:nvPr>
        </p:nvSpPr>
        <p:spPr bwMode="auto">
          <a:xfrm>
            <a:off x="35496" y="116632"/>
            <a:ext cx="8928992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8DFE06-024E-4169-B0F8-F625F20FDE2A}" type="datetime1">
              <a:rPr lang="zh-CN" altLang="en-US" smtClean="0"/>
              <a:pPr>
                <a:defRPr/>
              </a:pPr>
              <a:t>2014/9/28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FC5A55-E02D-46BE-BF3A-2023F3093D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16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750" y="1125538"/>
            <a:ext cx="8135938" cy="5111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0FBBE5-8A9F-4550-9615-21B826B05CFC}" type="datetime1">
              <a:rPr lang="zh-CN" altLang="en-US" smtClean="0"/>
              <a:pPr>
                <a:defRPr/>
              </a:pPr>
              <a:t>2014/9/28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788EB2-DA34-447E-AE34-01AF37E945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01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</p:nvPr>
        </p:nvSpPr>
        <p:spPr>
          <a:xfrm>
            <a:off x="251520" y="222523"/>
            <a:ext cx="8229600" cy="1143000"/>
          </a:xfrm>
          <a:prstGeom prst="rect">
            <a:avLst/>
          </a:prstGeom>
        </p:spPr>
        <p:txBody>
          <a:bodyPr rtlCol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idx="1"/>
          </p:nvPr>
        </p:nvSpPr>
        <p:spPr>
          <a:xfrm>
            <a:off x="251520" y="1548085"/>
            <a:ext cx="8229600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 algn="l">
              <a:buFont typeface="Wingdings" pitchFamily="2" charset="2"/>
              <a:buChar char="l"/>
              <a:defRPr/>
            </a:lvl1pPr>
            <a:lvl2pPr algn="l">
              <a:buFont typeface="Wingdings" pitchFamily="2" charset="2"/>
              <a:buChar char="Ø"/>
              <a:defRPr/>
            </a:lvl2pPr>
            <a:lvl3pPr algn="l">
              <a:defRPr/>
            </a:lvl3pPr>
            <a:lvl4pPr algn="l">
              <a:defRPr/>
            </a:lvl4pPr>
            <a:lvl5pPr algn="l">
              <a:buFont typeface="Wingdings" pitchFamily="2" charset="2"/>
              <a:buChar char="Ø"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250825" y="63039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3A3386-C1D0-4600-9C35-9F3C6F5361B6}" type="datetime1">
              <a:rPr lang="zh-CN" altLang="en-US" smtClean="0"/>
              <a:pPr>
                <a:defRPr/>
              </a:pPr>
              <a:t>2014/9/28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917825" y="6303963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346825" y="630396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F43BD6-AD83-4691-9ADA-6ED5DDB7F4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76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0F2C221-50E9-433E-B408-179BE41D78F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A30E1-DF30-4B61-8C0A-5D4D2B893D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1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680519"/>
          </a:xfrm>
        </p:spPr>
        <p:txBody>
          <a:bodyPr/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Ø"/>
              <a:defRPr lang="zh-CN" altLang="en-US" sz="2800" b="1" kern="1200" dirty="0" smtClean="0">
                <a:solidFill>
                  <a:srgbClr val="1C1C1C"/>
                </a:solidFill>
                <a:latin typeface="仿宋_GB2312" pitchFamily="49" charset="-122"/>
                <a:ea typeface="仿宋_GB2312" pitchFamily="49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itchFamily="2" charset="2"/>
              <a:buChar char="u"/>
              <a:defRPr sz="2400" b="1">
                <a:latin typeface="仿宋_GB2312" pitchFamily="49" charset="-122"/>
                <a:ea typeface="仿宋_GB2312" pitchFamily="49" charset="-122"/>
              </a:defRPr>
            </a:lvl2pPr>
            <a:lvl3pPr marL="542925" indent="0">
              <a:lnSpc>
                <a:spcPct val="150000"/>
              </a:lnSpc>
              <a:buFontTx/>
              <a:buNone/>
              <a:defRPr sz="2000" b="1">
                <a:latin typeface="仿宋_GB2312" pitchFamily="49" charset="-122"/>
                <a:ea typeface="仿宋_GB2312" pitchFamily="49" charset="-122"/>
              </a:defRPr>
            </a:lvl3pPr>
            <a:lvl4pPr>
              <a:defRPr>
                <a:latin typeface="仿宋_GB2312" pitchFamily="49" charset="-122"/>
                <a:ea typeface="仿宋_GB2312" pitchFamily="49" charset="-122"/>
              </a:defRPr>
            </a:lvl4pPr>
            <a:lvl5pPr>
              <a:defRPr>
                <a:latin typeface="仿宋_GB2312" pitchFamily="49" charset="-122"/>
                <a:ea typeface="仿宋_GB2312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4"/>
          </p:nvPr>
        </p:nvSpPr>
        <p:spPr>
          <a:xfrm>
            <a:off x="899592" y="1844824"/>
            <a:ext cx="3744763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200" b="1">
                <a:latin typeface="华文仿宋" pitchFamily="2" charset="-122"/>
                <a:ea typeface="华文仿宋" pitchFamily="2" charset="-122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28675"/>
          </a:xfr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lang="zh-CN" altLang="en-US" sz="3200" b="1" kern="1200" dirty="0">
                <a:solidFill>
                  <a:schemeClr val="accent1">
                    <a:lumMod val="75000"/>
                  </a:schemeClr>
                </a:solidFill>
                <a:latin typeface="华文中宋" pitchFamily="2" charset="-122"/>
                <a:ea typeface="华文中宋" pitchFamily="2" charset="-122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B76CCFE-34C3-40DE-B03F-45E4949F66E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53D167-4F5B-431D-8C3E-A9DAAE96D0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79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543" y="457646"/>
            <a:ext cx="2949029" cy="1599531"/>
          </a:xfrm>
          <a:prstGeom prst="rect">
            <a:avLst/>
          </a:prstGeom>
        </p:spPr>
        <p:txBody>
          <a:bodyPr anchor="b"/>
          <a:lstStyle>
            <a:lvl1pPr>
              <a:defRPr sz="225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63" y="987847"/>
            <a:ext cx="4628926" cy="4873377"/>
          </a:xfrm>
          <a:prstGeom prst="rect">
            <a:avLst/>
          </a:prstGeom>
        </p:spPr>
        <p:txBody>
          <a:bodyPr/>
          <a:lstStyle>
            <a:lvl1pPr>
              <a:defRPr sz="2250"/>
            </a:lvl1pPr>
            <a:lvl2pPr>
              <a:defRPr sz="1969"/>
            </a:lvl2pPr>
            <a:lvl3pPr>
              <a:defRPr sz="1687"/>
            </a:lvl3pPr>
            <a:lvl4pPr>
              <a:defRPr sz="1406"/>
            </a:lvl4pPr>
            <a:lvl5pPr>
              <a:defRPr sz="1406"/>
            </a:lvl5pPr>
            <a:lvl6pPr>
              <a:defRPr sz="1406"/>
            </a:lvl6pPr>
            <a:lvl7pPr>
              <a:defRPr sz="1406"/>
            </a:lvl7pPr>
            <a:lvl8pPr>
              <a:defRPr sz="1406"/>
            </a:lvl8pPr>
            <a:lvl9pPr>
              <a:defRPr sz="1406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543" y="2057177"/>
            <a:ext cx="2949029" cy="38118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25"/>
            </a:lvl1pPr>
            <a:lvl2pPr marL="321457" indent="0">
              <a:buNone/>
              <a:defRPr sz="984"/>
            </a:lvl2pPr>
            <a:lvl3pPr marL="642915" indent="0">
              <a:buNone/>
              <a:defRPr sz="844"/>
            </a:lvl3pPr>
            <a:lvl4pPr marL="964372" indent="0">
              <a:buNone/>
              <a:defRPr sz="703"/>
            </a:lvl4pPr>
            <a:lvl5pPr marL="1285829" indent="0">
              <a:buNone/>
              <a:defRPr sz="703"/>
            </a:lvl5pPr>
            <a:lvl6pPr marL="1607287" indent="0">
              <a:buNone/>
              <a:defRPr sz="703"/>
            </a:lvl6pPr>
            <a:lvl7pPr marL="1928744" indent="0">
              <a:buNone/>
              <a:defRPr sz="703"/>
            </a:lvl7pPr>
            <a:lvl8pPr marL="2250201" indent="0">
              <a:buNone/>
              <a:defRPr sz="703"/>
            </a:lvl8pPr>
            <a:lvl9pPr marL="2571659" indent="0">
              <a:buNone/>
              <a:defRPr sz="70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483291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6454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A33EF5-6ECD-45D0-A6E0-3AD12F8FC39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8213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543" y="457646"/>
            <a:ext cx="2949029" cy="1599531"/>
          </a:xfrm>
          <a:prstGeom prst="rect">
            <a:avLst/>
          </a:prstGeom>
        </p:spPr>
        <p:txBody>
          <a:bodyPr anchor="b"/>
          <a:lstStyle>
            <a:lvl1pPr>
              <a:defRPr sz="225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63" y="987847"/>
            <a:ext cx="4628926" cy="48733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50"/>
            </a:lvl1pPr>
            <a:lvl2pPr marL="321457" indent="0">
              <a:buNone/>
              <a:defRPr sz="1969"/>
            </a:lvl2pPr>
            <a:lvl3pPr marL="642915" indent="0">
              <a:buNone/>
              <a:defRPr sz="1687"/>
            </a:lvl3pPr>
            <a:lvl4pPr marL="964372" indent="0">
              <a:buNone/>
              <a:defRPr sz="1406"/>
            </a:lvl4pPr>
            <a:lvl5pPr marL="1285829" indent="0">
              <a:buNone/>
              <a:defRPr sz="1406"/>
            </a:lvl5pPr>
            <a:lvl6pPr marL="1607287" indent="0">
              <a:buNone/>
              <a:defRPr sz="1406"/>
            </a:lvl6pPr>
            <a:lvl7pPr marL="1928744" indent="0">
              <a:buNone/>
              <a:defRPr sz="1406"/>
            </a:lvl7pPr>
            <a:lvl8pPr marL="2250201" indent="0">
              <a:buNone/>
              <a:defRPr sz="1406"/>
            </a:lvl8pPr>
            <a:lvl9pPr marL="2571659" indent="0">
              <a:buNone/>
              <a:defRPr sz="1406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543" y="2057177"/>
            <a:ext cx="2949029" cy="38118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25"/>
            </a:lvl1pPr>
            <a:lvl2pPr marL="321457" indent="0">
              <a:buNone/>
              <a:defRPr sz="984"/>
            </a:lvl2pPr>
            <a:lvl3pPr marL="642915" indent="0">
              <a:buNone/>
              <a:defRPr sz="844"/>
            </a:lvl3pPr>
            <a:lvl4pPr marL="964372" indent="0">
              <a:buNone/>
              <a:defRPr sz="703"/>
            </a:lvl4pPr>
            <a:lvl5pPr marL="1285829" indent="0">
              <a:buNone/>
              <a:defRPr sz="703"/>
            </a:lvl5pPr>
            <a:lvl6pPr marL="1607287" indent="0">
              <a:buNone/>
              <a:defRPr sz="703"/>
            </a:lvl6pPr>
            <a:lvl7pPr marL="1928744" indent="0">
              <a:buNone/>
              <a:defRPr sz="703"/>
            </a:lvl7pPr>
            <a:lvl8pPr marL="2250201" indent="0">
              <a:buNone/>
              <a:defRPr sz="703"/>
            </a:lvl8pPr>
            <a:lvl9pPr marL="2571659" indent="0">
              <a:buNone/>
              <a:defRPr sz="70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2855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63" Type="http://schemas.openxmlformats.org/officeDocument/2006/relationships/image" Target="../media/image3.png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3" Type="http://schemas.openxmlformats.org/officeDocument/2006/relationships/slideLayout" Target="../slideLayouts/slideLayout65.xml"/><Relationship Id="rId58" Type="http://schemas.openxmlformats.org/officeDocument/2006/relationships/slideLayout" Target="../slideLayouts/slideLayout70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57" Type="http://schemas.openxmlformats.org/officeDocument/2006/relationships/slideLayout" Target="../slideLayouts/slideLayout69.xml"/><Relationship Id="rId61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6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slideLayout" Target="../slideLayouts/slideLayout68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7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image" Target="../media/image4.jpeg"/><Relationship Id="rId5" Type="http://schemas.openxmlformats.org/officeDocument/2006/relationships/slideLayout" Target="../slideLayouts/slideLayout7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77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9" name="Picture 7" descr="校徽校名(配浅色底)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160" y="4644554"/>
            <a:ext cx="4410149" cy="79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1" name="Picture 9" descr="培训班模板1-4副本1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88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038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3094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3094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3094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3094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3094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321457" algn="ctr" rtl="0" fontAlgn="base">
        <a:spcBef>
          <a:spcPct val="0"/>
        </a:spcBef>
        <a:spcAft>
          <a:spcPct val="0"/>
        </a:spcAft>
        <a:defRPr sz="3094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642915" algn="ctr" rtl="0" fontAlgn="base">
        <a:spcBef>
          <a:spcPct val="0"/>
        </a:spcBef>
        <a:spcAft>
          <a:spcPct val="0"/>
        </a:spcAft>
        <a:defRPr sz="3094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964372" algn="ctr" rtl="0" fontAlgn="base">
        <a:spcBef>
          <a:spcPct val="0"/>
        </a:spcBef>
        <a:spcAft>
          <a:spcPct val="0"/>
        </a:spcAft>
        <a:defRPr sz="3094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285829" algn="ctr" rtl="0" fontAlgn="base">
        <a:spcBef>
          <a:spcPct val="0"/>
        </a:spcBef>
        <a:spcAft>
          <a:spcPct val="0"/>
        </a:spcAft>
        <a:defRPr sz="3094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241093" indent="-241093" algn="l" rtl="0" fontAlgn="base">
        <a:spcBef>
          <a:spcPct val="20000"/>
        </a:spcBef>
        <a:spcAft>
          <a:spcPct val="0"/>
        </a:spcAft>
        <a:buChar char="•"/>
        <a:defRPr sz="2180" kern="1200">
          <a:solidFill>
            <a:schemeClr val="tx1"/>
          </a:solidFill>
          <a:latin typeface="+mn-lt"/>
          <a:ea typeface="+mn-ea"/>
          <a:cs typeface="+mn-cs"/>
        </a:defRPr>
      </a:lvl1pPr>
      <a:lvl2pPr marL="522368" indent="-202027" algn="l" rtl="0" fontAlgn="base">
        <a:spcBef>
          <a:spcPct val="20000"/>
        </a:spcBef>
        <a:spcAft>
          <a:spcPct val="0"/>
        </a:spcAft>
        <a:buChar char="–"/>
        <a:defRPr sz="1969" kern="1200">
          <a:solidFill>
            <a:schemeClr val="tx1"/>
          </a:solidFill>
          <a:latin typeface="+mn-lt"/>
          <a:ea typeface="+mn-ea"/>
          <a:cs typeface="+mn-cs"/>
        </a:defRPr>
      </a:lvl2pPr>
      <a:lvl3pPr marL="803643" indent="-160729" algn="l" rtl="0" fontAlgn="base">
        <a:spcBef>
          <a:spcPct val="20000"/>
        </a:spcBef>
        <a:spcAft>
          <a:spcPct val="0"/>
        </a:spcAft>
        <a:buChar char="•"/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125101" indent="-161845" algn="l" rtl="0" fontAlgn="base">
        <a:spcBef>
          <a:spcPct val="20000"/>
        </a:spcBef>
        <a:spcAft>
          <a:spcPct val="0"/>
        </a:spcAft>
        <a:buChar char="–"/>
        <a:defRPr sz="1406" kern="1200">
          <a:solidFill>
            <a:schemeClr val="tx1"/>
          </a:solidFill>
          <a:latin typeface="+mn-lt"/>
          <a:ea typeface="+mn-ea"/>
          <a:cs typeface="+mn-cs"/>
        </a:defRPr>
      </a:lvl4pPr>
      <a:lvl5pPr marL="1446558" indent="-160729" algn="l" rtl="0" fontAlgn="base">
        <a:spcBef>
          <a:spcPct val="20000"/>
        </a:spcBef>
        <a:spcAft>
          <a:spcPct val="0"/>
        </a:spcAft>
        <a:buChar char="»"/>
        <a:defRPr sz="1406" kern="1200">
          <a:solidFill>
            <a:schemeClr val="tx1"/>
          </a:solidFill>
          <a:latin typeface="+mn-lt"/>
          <a:ea typeface="+mn-ea"/>
          <a:cs typeface="+mn-cs"/>
        </a:defRPr>
      </a:lvl5pPr>
      <a:lvl6pPr marL="1768015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9473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930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2387" indent="-160729" algn="l" defTabSz="642915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57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15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372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9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287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744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201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659" algn="l" defTabSz="642915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79512" y="152053"/>
            <a:ext cx="8229600" cy="828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l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5130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dirty="0" smtClean="0"/>
              <a:t>单击此处编辑母版文本样式</a:t>
            </a:r>
          </a:p>
          <a:p>
            <a:pPr lvl="1">
              <a:lnSpc>
                <a:spcPct val="150000"/>
              </a:lnSpc>
              <a:buFont typeface="Wingdings" pitchFamily="2" charset="2"/>
              <a:buChar char="u"/>
            </a:pPr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E996D-365A-49D3-B125-4F6AE4D0738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2014/9/28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4FD8E-97DD-48B8-B36E-FACDF58B968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12" descr="图片1副本"/>
          <p:cNvPicPr>
            <a:picLocks noChangeAspect="1" noChangeArrowheads="1"/>
          </p:cNvPicPr>
          <p:nvPr/>
        </p:nvPicPr>
        <p:blipFill>
          <a:blip r:embed="rId63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9"/>
          <a:stretch>
            <a:fillRect/>
          </a:stretch>
        </p:blipFill>
        <p:spPr bwMode="auto">
          <a:xfrm>
            <a:off x="-1836712" y="908720"/>
            <a:ext cx="10657184" cy="13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53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  <p:sldLayoutId id="2147483710" r:id="rId37"/>
    <p:sldLayoutId id="2147483711" r:id="rId38"/>
    <p:sldLayoutId id="2147483712" r:id="rId39"/>
    <p:sldLayoutId id="2147483713" r:id="rId40"/>
    <p:sldLayoutId id="2147483714" r:id="rId41"/>
    <p:sldLayoutId id="2147483715" r:id="rId42"/>
    <p:sldLayoutId id="2147483716" r:id="rId43"/>
    <p:sldLayoutId id="2147483717" r:id="rId44"/>
    <p:sldLayoutId id="2147483718" r:id="rId45"/>
    <p:sldLayoutId id="2147483719" r:id="rId46"/>
    <p:sldLayoutId id="2147483720" r:id="rId47"/>
    <p:sldLayoutId id="2147483721" r:id="rId48"/>
    <p:sldLayoutId id="2147483722" r:id="rId49"/>
    <p:sldLayoutId id="2147483723" r:id="rId50"/>
    <p:sldLayoutId id="2147483724" r:id="rId51"/>
    <p:sldLayoutId id="2147483725" r:id="rId52"/>
    <p:sldLayoutId id="2147483726" r:id="rId53"/>
    <p:sldLayoutId id="2147483727" r:id="rId54"/>
    <p:sldLayoutId id="2147483728" r:id="rId55"/>
    <p:sldLayoutId id="2147483729" r:id="rId56"/>
    <p:sldLayoutId id="2147483731" r:id="rId57"/>
    <p:sldLayoutId id="2147483732" r:id="rId58"/>
    <p:sldLayoutId id="2147483733" r:id="rId59"/>
    <p:sldLayoutId id="2147483734" r:id="rId60"/>
    <p:sldLayoutId id="2147483736" r:id="rId6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lang="zh-CN" altLang="en-US" sz="3200" b="1" kern="1200" cap="none" spc="0">
          <a:ln w="10541" cmpd="sng">
            <a:solidFill>
              <a:schemeClr val="accent1">
                <a:shade val="88000"/>
                <a:satMod val="110000"/>
              </a:schemeClr>
            </a:solidFill>
            <a:prstDash val="solid"/>
          </a:ln>
          <a:gradFill>
            <a:gsLst>
              <a:gs pos="0">
                <a:schemeClr val="accent1">
                  <a:tint val="40000"/>
                  <a:satMod val="250000"/>
                </a:schemeClr>
              </a:gs>
              <a:gs pos="9000">
                <a:schemeClr val="accent1">
                  <a:tint val="52000"/>
                  <a:satMod val="300000"/>
                </a:schemeClr>
              </a:gs>
              <a:gs pos="50000">
                <a:schemeClr val="accent1">
                  <a:shade val="20000"/>
                  <a:satMod val="300000"/>
                </a:schemeClr>
              </a:gs>
              <a:gs pos="79000">
                <a:schemeClr val="accent1">
                  <a:tint val="52000"/>
                  <a:satMod val="300000"/>
                </a:schemeClr>
              </a:gs>
              <a:gs pos="100000">
                <a:schemeClr val="accent1">
                  <a:tint val="40000"/>
                  <a:satMod val="250000"/>
                </a:schemeClr>
              </a:gs>
            </a:gsLst>
            <a:lin ang="5400000"/>
          </a:gradFill>
          <a:effectLst/>
          <a:latin typeface="黑体" pitchFamily="49" charset="-122"/>
          <a:ea typeface="黑体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lang="zh-CN" altLang="en-US" sz="2400" b="0" kern="1200" smtClean="0">
          <a:solidFill>
            <a:srgbClr val="1C1C1C"/>
          </a:solidFill>
          <a:latin typeface="+mn-lt"/>
          <a:ea typeface="黑体" pitchFamily="49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lang="zh-CN" altLang="en-US" sz="2400" b="0" kern="1200" smtClean="0">
          <a:solidFill>
            <a:schemeClr val="tx1"/>
          </a:solidFill>
          <a:latin typeface="+mn-lt"/>
          <a:ea typeface="黑体" pitchFamily="49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zh-CN" altLang="en-US" sz="2000" b="0" kern="1200" smtClean="0">
          <a:solidFill>
            <a:schemeClr val="tx1"/>
          </a:solidFill>
          <a:latin typeface="+mn-lt"/>
          <a:ea typeface="黑体" pitchFamily="49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lang="zh-CN" altLang="en-US" sz="2000" b="0" kern="1200" smtClean="0">
          <a:solidFill>
            <a:schemeClr val="tx1"/>
          </a:solidFill>
          <a:latin typeface="+mn-lt"/>
          <a:ea typeface="黑体" pitchFamily="49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lang="zh-CN" altLang="en-US" sz="2000" kern="1200">
          <a:solidFill>
            <a:schemeClr val="tx1"/>
          </a:solidFill>
          <a:latin typeface="仿宋_GB2312" pitchFamily="49" charset="-122"/>
          <a:ea typeface="仿宋_GB2312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34925" y="115888"/>
            <a:ext cx="8929688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29600" cy="507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7878E55-963A-469C-A18E-C0FEBA2FF4C6}" type="datetime1">
              <a:rPr lang="zh-CN" altLang="en-US" smtClean="0"/>
              <a:pPr>
                <a:defRPr/>
              </a:pPr>
              <a:t>2014/9/28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84FD5C-B770-4F39-8CBF-FCB4D56A0998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  <p:pic>
        <p:nvPicPr>
          <p:cNvPr id="7" name="Picture 12" descr="图片1副本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79"/>
          <a:stretch>
            <a:fillRect/>
          </a:stretch>
        </p:blipFill>
        <p:spPr bwMode="auto">
          <a:xfrm>
            <a:off x="-1836712" y="764704"/>
            <a:ext cx="10657184" cy="13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4" descr="logo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220663"/>
            <a:ext cx="21590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3659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6" r:id="rId7"/>
    <p:sldLayoutId id="2147483747" r:id="rId8"/>
  </p:sldLayoutIdLst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zh-CN" altLang="en-US" sz="3200" b="1" kern="1200" spc="50">
          <a:ln w="11430"/>
          <a:solidFill>
            <a:srgbClr val="0070C0"/>
          </a:solidFill>
          <a:latin typeface="+mj-ea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70C0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70C0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70C0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70C0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jpeg"/><Relationship Id="rId18" Type="http://schemas.openxmlformats.org/officeDocument/2006/relationships/image" Target="../media/image51.jpeg"/><Relationship Id="rId26" Type="http://schemas.openxmlformats.org/officeDocument/2006/relationships/image" Target="../media/image59.jpeg"/><Relationship Id="rId3" Type="http://schemas.openxmlformats.org/officeDocument/2006/relationships/image" Target="../media/image37.png"/><Relationship Id="rId21" Type="http://schemas.openxmlformats.org/officeDocument/2006/relationships/image" Target="../media/image54.jpeg"/><Relationship Id="rId34" Type="http://schemas.openxmlformats.org/officeDocument/2006/relationships/image" Target="../media/image67.jpe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17" Type="http://schemas.openxmlformats.org/officeDocument/2006/relationships/image" Target="../media/image50.jpeg"/><Relationship Id="rId25" Type="http://schemas.openxmlformats.org/officeDocument/2006/relationships/image" Target="../media/image58.jpeg"/><Relationship Id="rId33" Type="http://schemas.openxmlformats.org/officeDocument/2006/relationships/image" Target="../media/image66.jpe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9.jpeg"/><Relationship Id="rId20" Type="http://schemas.openxmlformats.org/officeDocument/2006/relationships/image" Target="../media/image53.jpeg"/><Relationship Id="rId29" Type="http://schemas.openxmlformats.org/officeDocument/2006/relationships/image" Target="../media/image62.jpe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24" Type="http://schemas.openxmlformats.org/officeDocument/2006/relationships/image" Target="../media/image57.jpeg"/><Relationship Id="rId32" Type="http://schemas.openxmlformats.org/officeDocument/2006/relationships/image" Target="../media/image65.jpeg"/><Relationship Id="rId5" Type="http://schemas.openxmlformats.org/officeDocument/2006/relationships/image" Target="../media/image38.jpeg"/><Relationship Id="rId15" Type="http://schemas.openxmlformats.org/officeDocument/2006/relationships/image" Target="../media/image48.jpeg"/><Relationship Id="rId23" Type="http://schemas.openxmlformats.org/officeDocument/2006/relationships/image" Target="../media/image56.jpeg"/><Relationship Id="rId28" Type="http://schemas.openxmlformats.org/officeDocument/2006/relationships/image" Target="../media/image61.jpeg"/><Relationship Id="rId10" Type="http://schemas.openxmlformats.org/officeDocument/2006/relationships/image" Target="../media/image43.jpeg"/><Relationship Id="rId19" Type="http://schemas.openxmlformats.org/officeDocument/2006/relationships/image" Target="../media/image52.jpeg"/><Relationship Id="rId31" Type="http://schemas.openxmlformats.org/officeDocument/2006/relationships/image" Target="../media/image64.jpeg"/><Relationship Id="rId4" Type="http://schemas.microsoft.com/office/2007/relationships/hdphoto" Target="../media/hdphoto1.wdp"/><Relationship Id="rId9" Type="http://schemas.openxmlformats.org/officeDocument/2006/relationships/image" Target="../media/image42.jpeg"/><Relationship Id="rId14" Type="http://schemas.openxmlformats.org/officeDocument/2006/relationships/image" Target="../media/image47.jpeg"/><Relationship Id="rId22" Type="http://schemas.openxmlformats.org/officeDocument/2006/relationships/image" Target="../media/image55.jpeg"/><Relationship Id="rId27" Type="http://schemas.openxmlformats.org/officeDocument/2006/relationships/image" Target="../media/image60.jpeg"/><Relationship Id="rId30" Type="http://schemas.openxmlformats.org/officeDocument/2006/relationships/image" Target="../media/image6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jpeg"/><Relationship Id="rId18" Type="http://schemas.openxmlformats.org/officeDocument/2006/relationships/image" Target="../media/image51.jpeg"/><Relationship Id="rId26" Type="http://schemas.openxmlformats.org/officeDocument/2006/relationships/image" Target="../media/image59.jpeg"/><Relationship Id="rId3" Type="http://schemas.openxmlformats.org/officeDocument/2006/relationships/image" Target="../media/image37.png"/><Relationship Id="rId21" Type="http://schemas.openxmlformats.org/officeDocument/2006/relationships/image" Target="../media/image54.jpeg"/><Relationship Id="rId34" Type="http://schemas.openxmlformats.org/officeDocument/2006/relationships/image" Target="../media/image67.jpe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17" Type="http://schemas.openxmlformats.org/officeDocument/2006/relationships/image" Target="../media/image50.jpeg"/><Relationship Id="rId25" Type="http://schemas.openxmlformats.org/officeDocument/2006/relationships/image" Target="../media/image58.jpeg"/><Relationship Id="rId33" Type="http://schemas.openxmlformats.org/officeDocument/2006/relationships/image" Target="../media/image66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9.jpeg"/><Relationship Id="rId20" Type="http://schemas.openxmlformats.org/officeDocument/2006/relationships/image" Target="../media/image53.jpeg"/><Relationship Id="rId29" Type="http://schemas.openxmlformats.org/officeDocument/2006/relationships/image" Target="../media/image62.jpe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24" Type="http://schemas.openxmlformats.org/officeDocument/2006/relationships/image" Target="../media/image57.jpeg"/><Relationship Id="rId32" Type="http://schemas.openxmlformats.org/officeDocument/2006/relationships/image" Target="../media/image65.jpeg"/><Relationship Id="rId5" Type="http://schemas.openxmlformats.org/officeDocument/2006/relationships/image" Target="../media/image38.jpeg"/><Relationship Id="rId15" Type="http://schemas.openxmlformats.org/officeDocument/2006/relationships/image" Target="../media/image48.jpeg"/><Relationship Id="rId23" Type="http://schemas.openxmlformats.org/officeDocument/2006/relationships/image" Target="../media/image56.jpeg"/><Relationship Id="rId28" Type="http://schemas.openxmlformats.org/officeDocument/2006/relationships/image" Target="../media/image61.jpeg"/><Relationship Id="rId10" Type="http://schemas.openxmlformats.org/officeDocument/2006/relationships/image" Target="../media/image43.jpeg"/><Relationship Id="rId19" Type="http://schemas.openxmlformats.org/officeDocument/2006/relationships/image" Target="../media/image52.jpeg"/><Relationship Id="rId31" Type="http://schemas.openxmlformats.org/officeDocument/2006/relationships/image" Target="../media/image64.jpeg"/><Relationship Id="rId4" Type="http://schemas.microsoft.com/office/2007/relationships/hdphoto" Target="../media/hdphoto1.wdp"/><Relationship Id="rId9" Type="http://schemas.openxmlformats.org/officeDocument/2006/relationships/image" Target="../media/image42.jpeg"/><Relationship Id="rId14" Type="http://schemas.openxmlformats.org/officeDocument/2006/relationships/image" Target="../media/image47.jpeg"/><Relationship Id="rId22" Type="http://schemas.openxmlformats.org/officeDocument/2006/relationships/image" Target="../media/image55.jpeg"/><Relationship Id="rId27" Type="http://schemas.openxmlformats.org/officeDocument/2006/relationships/image" Target="../media/image60.jpeg"/><Relationship Id="rId30" Type="http://schemas.openxmlformats.org/officeDocument/2006/relationships/image" Target="../media/image6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jpeg"/><Relationship Id="rId18" Type="http://schemas.openxmlformats.org/officeDocument/2006/relationships/image" Target="../media/image51.jpeg"/><Relationship Id="rId26" Type="http://schemas.openxmlformats.org/officeDocument/2006/relationships/image" Target="../media/image59.jpeg"/><Relationship Id="rId3" Type="http://schemas.openxmlformats.org/officeDocument/2006/relationships/image" Target="../media/image37.png"/><Relationship Id="rId21" Type="http://schemas.openxmlformats.org/officeDocument/2006/relationships/image" Target="../media/image54.jpeg"/><Relationship Id="rId34" Type="http://schemas.openxmlformats.org/officeDocument/2006/relationships/image" Target="../media/image67.jpe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17" Type="http://schemas.openxmlformats.org/officeDocument/2006/relationships/image" Target="../media/image50.jpeg"/><Relationship Id="rId25" Type="http://schemas.openxmlformats.org/officeDocument/2006/relationships/image" Target="../media/image58.jpeg"/><Relationship Id="rId33" Type="http://schemas.openxmlformats.org/officeDocument/2006/relationships/image" Target="../media/image66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9.jpeg"/><Relationship Id="rId20" Type="http://schemas.openxmlformats.org/officeDocument/2006/relationships/image" Target="../media/image53.jpeg"/><Relationship Id="rId29" Type="http://schemas.openxmlformats.org/officeDocument/2006/relationships/image" Target="../media/image62.jpe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24" Type="http://schemas.openxmlformats.org/officeDocument/2006/relationships/image" Target="../media/image57.jpeg"/><Relationship Id="rId32" Type="http://schemas.openxmlformats.org/officeDocument/2006/relationships/image" Target="../media/image65.jpeg"/><Relationship Id="rId5" Type="http://schemas.openxmlformats.org/officeDocument/2006/relationships/image" Target="../media/image38.jpeg"/><Relationship Id="rId15" Type="http://schemas.openxmlformats.org/officeDocument/2006/relationships/image" Target="../media/image48.jpeg"/><Relationship Id="rId23" Type="http://schemas.openxmlformats.org/officeDocument/2006/relationships/image" Target="../media/image56.jpeg"/><Relationship Id="rId28" Type="http://schemas.openxmlformats.org/officeDocument/2006/relationships/image" Target="../media/image61.jpeg"/><Relationship Id="rId10" Type="http://schemas.openxmlformats.org/officeDocument/2006/relationships/image" Target="../media/image43.jpeg"/><Relationship Id="rId19" Type="http://schemas.openxmlformats.org/officeDocument/2006/relationships/image" Target="../media/image52.jpeg"/><Relationship Id="rId31" Type="http://schemas.openxmlformats.org/officeDocument/2006/relationships/image" Target="../media/image64.jpeg"/><Relationship Id="rId4" Type="http://schemas.microsoft.com/office/2007/relationships/hdphoto" Target="../media/hdphoto1.wdp"/><Relationship Id="rId9" Type="http://schemas.openxmlformats.org/officeDocument/2006/relationships/image" Target="../media/image42.jpeg"/><Relationship Id="rId14" Type="http://schemas.openxmlformats.org/officeDocument/2006/relationships/image" Target="../media/image47.jpeg"/><Relationship Id="rId22" Type="http://schemas.openxmlformats.org/officeDocument/2006/relationships/image" Target="../media/image55.jpeg"/><Relationship Id="rId27" Type="http://schemas.openxmlformats.org/officeDocument/2006/relationships/image" Target="../media/image60.jpeg"/><Relationship Id="rId30" Type="http://schemas.openxmlformats.org/officeDocument/2006/relationships/image" Target="../media/image6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4" Type="http://schemas.openxmlformats.org/officeDocument/2006/relationships/image" Target="../media/image85.jpe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102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e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134.png"/><Relationship Id="rId4" Type="http://schemas.openxmlformats.org/officeDocument/2006/relationships/image" Target="../media/image133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jpeg"/><Relationship Id="rId18" Type="http://schemas.openxmlformats.org/officeDocument/2006/relationships/image" Target="../media/image53.jpeg"/><Relationship Id="rId26" Type="http://schemas.openxmlformats.org/officeDocument/2006/relationships/image" Target="../media/image61.jpeg"/><Relationship Id="rId3" Type="http://schemas.openxmlformats.org/officeDocument/2006/relationships/image" Target="../media/image38.jpeg"/><Relationship Id="rId21" Type="http://schemas.openxmlformats.org/officeDocument/2006/relationships/image" Target="../media/image56.jpeg"/><Relationship Id="rId34" Type="http://schemas.openxmlformats.org/officeDocument/2006/relationships/image" Target="../media/image136.png"/><Relationship Id="rId7" Type="http://schemas.openxmlformats.org/officeDocument/2006/relationships/image" Target="../media/image42.jpeg"/><Relationship Id="rId12" Type="http://schemas.openxmlformats.org/officeDocument/2006/relationships/image" Target="../media/image47.jpeg"/><Relationship Id="rId17" Type="http://schemas.openxmlformats.org/officeDocument/2006/relationships/image" Target="../media/image52.jpeg"/><Relationship Id="rId25" Type="http://schemas.openxmlformats.org/officeDocument/2006/relationships/image" Target="../media/image60.jpeg"/><Relationship Id="rId33" Type="http://schemas.openxmlformats.org/officeDocument/2006/relationships/image" Target="../media/image135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1.jpeg"/><Relationship Id="rId20" Type="http://schemas.openxmlformats.org/officeDocument/2006/relationships/image" Target="../media/image55.jpeg"/><Relationship Id="rId29" Type="http://schemas.openxmlformats.org/officeDocument/2006/relationships/image" Target="../media/image64.jpeg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24" Type="http://schemas.openxmlformats.org/officeDocument/2006/relationships/image" Target="../media/image59.jpeg"/><Relationship Id="rId32" Type="http://schemas.openxmlformats.org/officeDocument/2006/relationships/image" Target="../media/image67.jpeg"/><Relationship Id="rId5" Type="http://schemas.openxmlformats.org/officeDocument/2006/relationships/image" Target="../media/image40.jpeg"/><Relationship Id="rId15" Type="http://schemas.openxmlformats.org/officeDocument/2006/relationships/image" Target="../media/image50.jpeg"/><Relationship Id="rId23" Type="http://schemas.openxmlformats.org/officeDocument/2006/relationships/image" Target="../media/image58.jpeg"/><Relationship Id="rId28" Type="http://schemas.openxmlformats.org/officeDocument/2006/relationships/image" Target="../media/image63.jpeg"/><Relationship Id="rId10" Type="http://schemas.openxmlformats.org/officeDocument/2006/relationships/image" Target="../media/image45.jpeg"/><Relationship Id="rId19" Type="http://schemas.openxmlformats.org/officeDocument/2006/relationships/image" Target="../media/image54.jpeg"/><Relationship Id="rId31" Type="http://schemas.openxmlformats.org/officeDocument/2006/relationships/image" Target="../media/image66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Relationship Id="rId14" Type="http://schemas.openxmlformats.org/officeDocument/2006/relationships/image" Target="../media/image49.jpeg"/><Relationship Id="rId22" Type="http://schemas.openxmlformats.org/officeDocument/2006/relationships/image" Target="../media/image57.jpeg"/><Relationship Id="rId27" Type="http://schemas.openxmlformats.org/officeDocument/2006/relationships/image" Target="../media/image62.jpeg"/><Relationship Id="rId30" Type="http://schemas.openxmlformats.org/officeDocument/2006/relationships/image" Target="../media/image6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6.xml"/><Relationship Id="rId4" Type="http://schemas.openxmlformats.org/officeDocument/2006/relationships/image" Target="../media/image1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9.jpeg"/><Relationship Id="rId11" Type="http://schemas.openxmlformats.org/officeDocument/2006/relationships/image" Target="../media/image144.png"/><Relationship Id="rId5" Type="http://schemas.openxmlformats.org/officeDocument/2006/relationships/image" Target="../media/image8.png"/><Relationship Id="rId10" Type="http://schemas.openxmlformats.org/officeDocument/2006/relationships/image" Target="../media/image154.jpeg"/><Relationship Id="rId4" Type="http://schemas.openxmlformats.org/officeDocument/2006/relationships/image" Target="../media/image13.jpeg"/><Relationship Id="rId9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8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0.png"/><Relationship Id="rId7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64.jpeg"/><Relationship Id="rId5" Type="http://schemas.openxmlformats.org/officeDocument/2006/relationships/image" Target="../media/image163.jpe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6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75.xml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e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副标题 2"/>
          <p:cNvSpPr txBox="1">
            <a:spLocks/>
          </p:cNvSpPr>
          <p:nvPr/>
        </p:nvSpPr>
        <p:spPr bwMode="auto">
          <a:xfrm>
            <a:off x="972765" y="5055829"/>
            <a:ext cx="7559675" cy="1499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800" b="1" dirty="0" smtClean="0">
                <a:ln w="11430"/>
                <a:gradFill>
                  <a:gsLst>
                    <a:gs pos="0">
                      <a:srgbClr val="C0504D">
                        <a:tint val="70000"/>
                        <a:satMod val="245000"/>
                      </a:srgbClr>
                    </a:gs>
                    <a:gs pos="75000">
                      <a:srgbClr val="C0504D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C0504D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贾 焰 教授</a:t>
            </a:r>
            <a:endParaRPr lang="en-US" altLang="zh-CN" sz="2800" b="1" dirty="0" smtClean="0">
              <a:ln w="11430"/>
              <a:gradFill>
                <a:gsLst>
                  <a:gs pos="0">
                    <a:srgbClr val="C0504D">
                      <a:tint val="70000"/>
                      <a:satMod val="245000"/>
                    </a:srgbClr>
                  </a:gs>
                  <a:gs pos="75000">
                    <a:srgbClr val="C0504D">
                      <a:tint val="90000"/>
                      <a:shade val="60000"/>
                      <a:satMod val="240000"/>
                    </a:srgbClr>
                  </a:gs>
                  <a:gs pos="100000">
                    <a:srgbClr val="C0504D">
                      <a:tint val="100000"/>
                      <a:shade val="50000"/>
                      <a:satMod val="240000"/>
                    </a:srgb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800" b="1" dirty="0" smtClean="0">
                <a:ln w="11430"/>
                <a:gradFill>
                  <a:gsLst>
                    <a:gs pos="0">
                      <a:srgbClr val="C0504D">
                        <a:tint val="70000"/>
                        <a:satMod val="245000"/>
                      </a:srgbClr>
                    </a:gs>
                    <a:gs pos="75000">
                      <a:srgbClr val="C0504D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C0504D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国防科学技术大学计算机学院</a:t>
            </a:r>
            <a:endParaRPr lang="en-US" altLang="zh-CN" sz="2800" b="1" dirty="0" smtClean="0">
              <a:ln w="11430"/>
              <a:gradFill>
                <a:gsLst>
                  <a:gs pos="0">
                    <a:srgbClr val="C0504D">
                      <a:tint val="70000"/>
                      <a:satMod val="245000"/>
                    </a:srgbClr>
                  </a:gs>
                  <a:gs pos="75000">
                    <a:srgbClr val="C0504D">
                      <a:tint val="90000"/>
                      <a:shade val="60000"/>
                      <a:satMod val="240000"/>
                    </a:srgbClr>
                  </a:gs>
                  <a:gs pos="100000">
                    <a:srgbClr val="C0504D">
                      <a:tint val="100000"/>
                      <a:shade val="50000"/>
                      <a:satMod val="240000"/>
                    </a:srgb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altLang="zh-CN" sz="1600" b="1" dirty="0" smtClean="0">
                <a:ln w="11430"/>
                <a:gradFill>
                  <a:gsLst>
                    <a:gs pos="0">
                      <a:srgbClr val="C0504D">
                        <a:tint val="70000"/>
                        <a:satMod val="245000"/>
                      </a:srgbClr>
                    </a:gs>
                    <a:gs pos="75000">
                      <a:srgbClr val="C0504D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C0504D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2014</a:t>
            </a:r>
            <a:r>
              <a:rPr lang="zh-CN" altLang="en-US" sz="1600" b="1" dirty="0" smtClean="0">
                <a:ln w="11430"/>
                <a:gradFill>
                  <a:gsLst>
                    <a:gs pos="0">
                      <a:srgbClr val="C0504D">
                        <a:tint val="70000"/>
                        <a:satMod val="245000"/>
                      </a:srgbClr>
                    </a:gs>
                    <a:gs pos="75000">
                      <a:srgbClr val="C0504D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C0504D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年</a:t>
            </a:r>
            <a:r>
              <a:rPr lang="en-US" altLang="zh-CN" sz="1600" b="1" dirty="0">
                <a:ln w="11430"/>
                <a:gradFill>
                  <a:gsLst>
                    <a:gs pos="0">
                      <a:srgbClr val="C0504D">
                        <a:tint val="70000"/>
                        <a:satMod val="245000"/>
                      </a:srgbClr>
                    </a:gs>
                    <a:gs pos="75000">
                      <a:srgbClr val="C0504D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C0504D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9</a:t>
            </a:r>
            <a:r>
              <a:rPr lang="zh-CN" altLang="en-US" sz="1600" b="1" dirty="0" smtClean="0">
                <a:ln w="11430"/>
                <a:gradFill>
                  <a:gsLst>
                    <a:gs pos="0">
                      <a:srgbClr val="C0504D">
                        <a:tint val="70000"/>
                        <a:satMod val="245000"/>
                      </a:srgbClr>
                    </a:gs>
                    <a:gs pos="75000">
                      <a:srgbClr val="C0504D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C0504D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月</a:t>
            </a:r>
            <a:r>
              <a:rPr lang="en-US" altLang="zh-CN" sz="1600" b="1" dirty="0" smtClean="0">
                <a:ln w="11430"/>
                <a:gradFill>
                  <a:gsLst>
                    <a:gs pos="0">
                      <a:srgbClr val="C0504D">
                        <a:tint val="70000"/>
                        <a:satMod val="245000"/>
                      </a:srgbClr>
                    </a:gs>
                    <a:gs pos="75000">
                      <a:srgbClr val="C0504D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C0504D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28</a:t>
            </a:r>
            <a:r>
              <a:rPr lang="zh-CN" altLang="en-US" sz="1600" b="1" dirty="0" smtClean="0">
                <a:ln w="11430"/>
                <a:gradFill>
                  <a:gsLst>
                    <a:gs pos="0">
                      <a:srgbClr val="C0504D">
                        <a:tint val="70000"/>
                        <a:satMod val="245000"/>
                      </a:srgbClr>
                    </a:gs>
                    <a:gs pos="75000">
                      <a:srgbClr val="C0504D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C0504D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日</a:t>
            </a:r>
            <a:endParaRPr lang="zh-CN" altLang="en-US" sz="1600" b="1" dirty="0">
              <a:ln w="11430"/>
              <a:gradFill>
                <a:gsLst>
                  <a:gs pos="0">
                    <a:srgbClr val="C0504D">
                      <a:tint val="70000"/>
                      <a:satMod val="245000"/>
                    </a:srgbClr>
                  </a:gs>
                  <a:gs pos="75000">
                    <a:srgbClr val="C0504D">
                      <a:tint val="90000"/>
                      <a:shade val="60000"/>
                      <a:satMod val="240000"/>
                    </a:srgbClr>
                  </a:gs>
                  <a:gs pos="100000">
                    <a:srgbClr val="C0504D">
                      <a:tint val="100000"/>
                      <a:shade val="50000"/>
                      <a:satMod val="240000"/>
                    </a:srgb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  <a:p>
            <a:pPr algn="ctr" eaLnBrk="1" hangingPunct="1">
              <a:spcBef>
                <a:spcPct val="20000"/>
              </a:spcBef>
              <a:buFont typeface="Arial" pitchFamily="34" charset="0"/>
              <a:buNone/>
            </a:pPr>
            <a:endParaRPr lang="en-US" altLang="zh-CN" sz="2400" b="1" dirty="0">
              <a:ln w="11430"/>
              <a:gradFill>
                <a:gsLst>
                  <a:gs pos="0">
                    <a:srgbClr val="C0504D">
                      <a:tint val="70000"/>
                      <a:satMod val="245000"/>
                    </a:srgbClr>
                  </a:gs>
                  <a:gs pos="75000">
                    <a:srgbClr val="C0504D">
                      <a:tint val="90000"/>
                      <a:shade val="60000"/>
                      <a:satMod val="240000"/>
                    </a:srgbClr>
                  </a:gs>
                  <a:gs pos="100000">
                    <a:srgbClr val="C0504D">
                      <a:tint val="100000"/>
                      <a:shade val="50000"/>
                      <a:satMod val="240000"/>
                    </a:srgb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933224" y="3501008"/>
            <a:ext cx="7743232" cy="1453096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schemeClr val="tx1">
                <a:alpha val="40000"/>
              </a:schemeClr>
            </a:outerShdw>
          </a:effectLst>
        </p:spPr>
        <p:txBody>
          <a:bodyPr>
            <a:no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CN" altLang="en-US" sz="3600" b="1" kern="1200" dirty="0">
                <a:solidFill>
                  <a:srgbClr val="F25C08"/>
                </a:solidFill>
                <a:effectLst>
                  <a:glow rad="177800">
                    <a:schemeClr val="accent1">
                      <a:alpha val="40000"/>
                    </a:schemeClr>
                  </a:glow>
                  <a:reflection blurRad="88900" stA="63000" endPos="81000" dist="127000" dir="5400000" sy="-100000" algn="bl" rotWithShape="0"/>
                </a:effectLst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zh-CN" altLang="en-US" sz="4000" cap="all" dirty="0">
                <a:ln w="0"/>
                <a:gradFill flip="none">
                  <a:gsLst>
                    <a:gs pos="0">
                      <a:srgbClr val="4F81BD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4F81BD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4F81BD">
                        <a:shade val="65000"/>
                        <a:satMod val="130000"/>
                      </a:srgbClr>
                    </a:gs>
                    <a:gs pos="92000">
                      <a:srgbClr val="4F81BD">
                        <a:shade val="50000"/>
                        <a:satMod val="120000"/>
                      </a:srgbClr>
                    </a:gs>
                    <a:gs pos="100000">
                      <a:srgbClr val="4F81BD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支持时空特性的在线社交</a:t>
            </a:r>
            <a:r>
              <a:rPr lang="zh-CN" altLang="en-US" sz="4000" cap="all" dirty="0" smtClean="0">
                <a:ln w="0"/>
                <a:gradFill flip="none">
                  <a:gsLst>
                    <a:gs pos="0">
                      <a:srgbClr val="4F81BD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4F81BD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4F81BD">
                        <a:shade val="65000"/>
                        <a:satMod val="130000"/>
                      </a:srgbClr>
                    </a:gs>
                    <a:gs pos="92000">
                      <a:srgbClr val="4F81BD">
                        <a:shade val="50000"/>
                        <a:satMod val="120000"/>
                      </a:srgbClr>
                    </a:gs>
                    <a:gs pos="100000">
                      <a:srgbClr val="4F81BD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网络</a:t>
            </a:r>
            <a:r>
              <a:rPr lang="en-US" altLang="zh-CN" sz="4000" cap="all" dirty="0" smtClean="0">
                <a:ln w="0"/>
                <a:gradFill flip="none">
                  <a:gsLst>
                    <a:gs pos="0">
                      <a:srgbClr val="4F81BD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4F81BD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4F81BD">
                        <a:shade val="65000"/>
                        <a:satMod val="130000"/>
                      </a:srgbClr>
                    </a:gs>
                    <a:gs pos="92000">
                      <a:srgbClr val="4F81BD">
                        <a:shade val="50000"/>
                        <a:satMod val="120000"/>
                      </a:srgbClr>
                    </a:gs>
                    <a:gs pos="100000">
                      <a:srgbClr val="4F81BD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/>
            </a:r>
            <a:br>
              <a:rPr lang="en-US" altLang="zh-CN" sz="4000" cap="all" dirty="0" smtClean="0">
                <a:ln w="0"/>
                <a:gradFill flip="none">
                  <a:gsLst>
                    <a:gs pos="0">
                      <a:srgbClr val="4F81BD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4F81BD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4F81BD">
                        <a:shade val="65000"/>
                        <a:satMod val="130000"/>
                      </a:srgbClr>
                    </a:gs>
                    <a:gs pos="92000">
                      <a:srgbClr val="4F81BD">
                        <a:shade val="50000"/>
                        <a:satMod val="120000"/>
                      </a:srgbClr>
                    </a:gs>
                    <a:gs pos="100000">
                      <a:srgbClr val="4F81BD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</a:br>
            <a:r>
              <a:rPr lang="zh-CN" altLang="en-US" sz="4000" cap="all" dirty="0" smtClean="0">
                <a:ln w="0"/>
                <a:gradFill flip="none">
                  <a:gsLst>
                    <a:gs pos="0">
                      <a:srgbClr val="4F81BD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4F81BD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4F81BD">
                        <a:shade val="65000"/>
                        <a:satMod val="130000"/>
                      </a:srgbClr>
                    </a:gs>
                    <a:gs pos="92000">
                      <a:srgbClr val="4F81BD">
                        <a:shade val="50000"/>
                        <a:satMod val="120000"/>
                      </a:srgbClr>
                    </a:gs>
                    <a:gs pos="100000">
                      <a:srgbClr val="4F81BD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搜索</a:t>
            </a:r>
            <a:r>
              <a:rPr lang="zh-CN" altLang="en-US" sz="4000" cap="all" dirty="0">
                <a:ln w="0"/>
                <a:gradFill flip="none">
                  <a:gsLst>
                    <a:gs pos="0">
                      <a:srgbClr val="4F81BD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4F81BD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4F81BD">
                        <a:shade val="65000"/>
                        <a:satMod val="130000"/>
                      </a:srgbClr>
                    </a:gs>
                    <a:gs pos="92000">
                      <a:srgbClr val="4F81BD">
                        <a:shade val="50000"/>
                        <a:satMod val="120000"/>
                      </a:srgbClr>
                    </a:gs>
                    <a:gs pos="100000">
                      <a:srgbClr val="4F81BD">
                        <a:shade val="48000"/>
                        <a:satMod val="120000"/>
                      </a:srgb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理论和技术</a:t>
            </a:r>
            <a:endParaRPr lang="en-US" altLang="zh-CN" sz="3200" cap="all" dirty="0" smtClean="0">
              <a:ln w="0"/>
              <a:gradFill flip="none">
                <a:gsLst>
                  <a:gs pos="0">
                    <a:srgbClr val="4F81BD">
                      <a:tint val="75000"/>
                      <a:shade val="75000"/>
                      <a:satMod val="170000"/>
                    </a:srgbClr>
                  </a:gs>
                  <a:gs pos="49000">
                    <a:srgbClr val="4F81BD">
                      <a:tint val="88000"/>
                      <a:shade val="65000"/>
                      <a:satMod val="172000"/>
                    </a:srgbClr>
                  </a:gs>
                  <a:gs pos="50000">
                    <a:srgbClr val="4F81BD">
                      <a:shade val="65000"/>
                      <a:satMod val="130000"/>
                    </a:srgbClr>
                  </a:gs>
                  <a:gs pos="92000">
                    <a:srgbClr val="4F81BD">
                      <a:shade val="50000"/>
                      <a:satMod val="120000"/>
                    </a:srgbClr>
                  </a:gs>
                  <a:gs pos="100000">
                    <a:srgbClr val="4F81BD">
                      <a:shade val="48000"/>
                      <a:satMod val="120000"/>
                    </a:srgb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4" name="Picture 2" descr="C:\Documents and Settings\Administrator\桌面\科大北门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52592" y="476672"/>
            <a:ext cx="5691587" cy="308960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1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标题 2"/>
          <p:cNvSpPr>
            <a:spLocks noGrp="1"/>
          </p:cNvSpPr>
          <p:nvPr>
            <p:ph type="title"/>
          </p:nvPr>
        </p:nvSpPr>
        <p:spPr>
          <a:xfrm>
            <a:off x="179512" y="178486"/>
            <a:ext cx="8229600" cy="633187"/>
          </a:xfr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 smtClean="0"/>
              <a:t>在线社交网络的三个维度</a:t>
            </a:r>
            <a:endParaRPr lang="zh-CN" altLang="en-US" dirty="0"/>
          </a:p>
        </p:txBody>
      </p:sp>
      <p:sp>
        <p:nvSpPr>
          <p:cNvPr id="17" name="五边形 16"/>
          <p:cNvSpPr/>
          <p:nvPr/>
        </p:nvSpPr>
        <p:spPr>
          <a:xfrm rot="5400000">
            <a:off x="1320382" y="55882"/>
            <a:ext cx="588071" cy="2869812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结  构</a:t>
            </a:r>
            <a:endParaRPr lang="zh-CN" altLang="en-US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五边形 17"/>
          <p:cNvSpPr/>
          <p:nvPr/>
        </p:nvSpPr>
        <p:spPr>
          <a:xfrm rot="5400000">
            <a:off x="4319507" y="55881"/>
            <a:ext cx="588069" cy="2869812"/>
          </a:xfrm>
          <a:prstGeom prst="homePlat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002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群  体</a:t>
            </a:r>
            <a:endParaRPr lang="zh-CN" altLang="en-US" sz="24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五边形 18"/>
          <p:cNvSpPr/>
          <p:nvPr/>
        </p:nvSpPr>
        <p:spPr>
          <a:xfrm rot="5400000">
            <a:off x="7318629" y="55883"/>
            <a:ext cx="588072" cy="2869812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24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信  息</a:t>
            </a:r>
            <a:endParaRPr lang="zh-CN" alt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150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标题 2"/>
          <p:cNvSpPr>
            <a:spLocks noGrp="1"/>
          </p:cNvSpPr>
          <p:nvPr>
            <p:ph type="title"/>
          </p:nvPr>
        </p:nvSpPr>
        <p:spPr>
          <a:xfrm>
            <a:off x="179512" y="213678"/>
            <a:ext cx="8229600" cy="633187"/>
          </a:xfr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 smtClean="0"/>
              <a:t>在线社交网络的三个维度</a:t>
            </a:r>
            <a:endParaRPr lang="zh-CN" altLang="en-US" dirty="0"/>
          </a:p>
        </p:txBody>
      </p:sp>
      <p:pic>
        <p:nvPicPr>
          <p:cNvPr id="14" name="Picture 2" descr="G:\教研室\2014-05-26-PPT\社交网络点线图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/>
        </p:blipFill>
        <p:spPr bwMode="auto">
          <a:xfrm>
            <a:off x="1187624" y="1480892"/>
            <a:ext cx="7048500" cy="4358929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15" name="组合 14"/>
          <p:cNvGrpSpPr/>
          <p:nvPr/>
        </p:nvGrpSpPr>
        <p:grpSpPr>
          <a:xfrm>
            <a:off x="1474663" y="1813465"/>
            <a:ext cx="6535962" cy="3837744"/>
            <a:chOff x="2259571" y="2588700"/>
            <a:chExt cx="6499468" cy="3830625"/>
          </a:xfrm>
        </p:grpSpPr>
        <p:pic>
          <p:nvPicPr>
            <p:cNvPr id="16" name="Picture 8" descr="http://t2.qlogo.cn/mbloghead/6a10efb383416d3d16bc/10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51951" y="2661026"/>
              <a:ext cx="554891" cy="499788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17" name="组合 16"/>
            <p:cNvGrpSpPr/>
            <p:nvPr/>
          </p:nvGrpSpPr>
          <p:grpSpPr>
            <a:xfrm>
              <a:off x="2259571" y="2588700"/>
              <a:ext cx="6499468" cy="3830625"/>
              <a:chOff x="2259571" y="2588700"/>
              <a:chExt cx="6499468" cy="3830625"/>
            </a:xfrm>
          </p:grpSpPr>
          <p:pic>
            <p:nvPicPr>
              <p:cNvPr id="18" name="Picture 6" descr="http://t1.qlogo.cn/mbloghead/34627365f441fff4604e/10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640601" y="2693919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9" name="Picture 10" descr="http://t1.qlogo.cn/mbloghead/53bc7358cdfbdd6dd9a2/10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114087" y="3727196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20" name="Picture 12" descr="http://t0.qlogo.cn/mbloghead/7b8cae1c3f732ac70568/100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461808" y="2683224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21" name="Picture 14" descr="http://t0.qlogo.cn/mbloghead/d41880f943a29c9bcbbe/100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983484" y="3078615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22" name="Picture 16" descr="http://t0.qlogo.cn/mbloghead/2263525c34c2f53f9ba4/100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538281" y="2588700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23" name="Picture 18" descr="http://t2.qlogo.cn/mbloghead/2dcb1b3df3d4548e590e/100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6465539" y="2661026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24" name="Picture 20" descr="http://t2.qlogo.cn/mbloghead/92c1c196fbd9c9da3a82/100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7218936" y="2608828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25" name="Picture 22" descr="http://t2.qlogo.cn/mbloghead/cd432c3aa663e6449f7a/100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443629" y="3779395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26" name="Picture 24" descr="http://t0.qlogo.cn/mbloghead/6f795087be97a2fc98c6/100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7649257" y="3205210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27" name="Picture 26" descr="http://t1.qlogo.cn/mbloghead/c4bf32535f92d79f87cc/100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8146194" y="2922019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28" name="Picture 28" descr="http://t0.qlogo.cn/mbloghead/60c8e2ace4052207cee2/100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8204148" y="3518402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29" name="Picture 30" descr="http://t0.qlogo.cn/mbloghead/d4a177750d5924354dbe/100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7765164" y="4092586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30" name="Picture 32" descr="http://t3.qlogo.cn/mbloghead/0ca4c37893bf67e29778/100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8054932" y="4979962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31" name="Picture 34" descr="http://t0.qlogo.cn/mbloghead/9e858fa2ab84842febea/100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7450751" y="5584147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32" name="Picture 36" descr="http://t1.qlogo.cn/mbloghead/e9b8234eee3920e532be/100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6953814" y="5240955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33" name="Picture 38" descr="http://t2.qlogo.cn/mbloghead/3d8b6925f0ec6c3ec5bc/100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6291678" y="5919537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34" name="Picture 40" descr="http://t0.qlogo.cn/mbloghead/ca0a86cdfb229eb27c06/100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5562927" y="5867338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35" name="Picture 42" descr="http://t2.qlogo.cn/mbloghead/4a232cd8a6132c286506/100"/>
              <p:cNvPicPr>
                <a:picLocks noChangeAspect="1"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4668977" y="5658544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36" name="Picture 44" descr="http://t3.qlogo.cn/mbloghead/71f1ee7c79255bc2f240/100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4056133" y="5009963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37" name="Picture 46" descr="http://t0.qlogo.cn/mbloghead/0dc3777aad67464c12ea/100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3509905" y="5710743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38" name="Picture 48" descr="http://t0.qlogo.cn/mbloghead/ba7c48d1b96f4959b818/100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6059864" y="5218757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39" name="Picture 50" descr="http://t0.qlogo.cn/mbloghead/737499a9d3fa063bad9c/100"/>
              <p:cNvPicPr>
                <a:picLocks noChangeAspect="1" noChangeArrowheads="1"/>
              </p:cNvPicPr>
              <p:nvPr/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2839107" y="5240955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40" name="Picture 52" descr="http://t2.qlogo.cn/mbloghead/fdb6fa19dccca144c8ec/100"/>
              <p:cNvPicPr>
                <a:picLocks noChangeAspect="1" noChangeArrowheads="1"/>
              </p:cNvPicPr>
              <p:nvPr/>
            </p:nvPicPr>
            <p:blipFill>
              <a:blip r:embed="rId28" cstate="print"/>
              <a:srcRect/>
              <a:stretch>
                <a:fillRect/>
              </a:stretch>
            </p:blipFill>
            <p:spPr bwMode="auto">
              <a:xfrm>
                <a:off x="2549339" y="4823367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41" name="Picture 54" descr="http://t3.qlogo.cn/mbloghead/0ba4fbd453401a2e855c/100"/>
              <p:cNvPicPr>
                <a:picLocks noChangeAspect="1" noChangeArrowheads="1"/>
              </p:cNvPicPr>
              <p:nvPr/>
            </p:nvPicPr>
            <p:blipFill>
              <a:blip r:embed="rId29" cstate="print"/>
              <a:srcRect/>
              <a:stretch>
                <a:fillRect/>
              </a:stretch>
            </p:blipFill>
            <p:spPr bwMode="auto">
              <a:xfrm>
                <a:off x="2325757" y="4331381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42" name="Picture 56" descr="http://t2.qlogo.cn/mbloghead/a241849b052eee190856/100"/>
              <p:cNvPicPr>
                <a:picLocks noChangeAspect="1" noChangeArrowheads="1"/>
              </p:cNvPicPr>
              <p:nvPr/>
            </p:nvPicPr>
            <p:blipFill>
              <a:blip r:embed="rId30" cstate="print"/>
              <a:srcRect/>
              <a:stretch>
                <a:fillRect/>
              </a:stretch>
            </p:blipFill>
            <p:spPr bwMode="auto">
              <a:xfrm>
                <a:off x="2259571" y="3466203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43" name="Picture 58" descr="http://t0.qlogo.cn/mbloghead/4370ca30e141bf56ee62/100"/>
              <p:cNvPicPr>
                <a:picLocks noChangeAspect="1" noChangeArrowheads="1"/>
              </p:cNvPicPr>
              <p:nvPr/>
            </p:nvPicPr>
            <p:blipFill>
              <a:blip r:embed="rId31" cstate="print"/>
              <a:srcRect/>
              <a:stretch>
                <a:fillRect/>
              </a:stretch>
            </p:blipFill>
            <p:spPr bwMode="auto">
              <a:xfrm>
                <a:off x="2756508" y="3809395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44" name="Picture 60" descr="http://t2.qlogo.cn/mbloghead/51a6a3c9a93c81e99934/100"/>
              <p:cNvPicPr>
                <a:picLocks noChangeAspect="1" noChangeArrowheads="1"/>
              </p:cNvPicPr>
              <p:nvPr/>
            </p:nvPicPr>
            <p:blipFill>
              <a:blip r:embed="rId32" cstate="print"/>
              <a:srcRect/>
              <a:stretch>
                <a:fillRect/>
              </a:stretch>
            </p:blipFill>
            <p:spPr bwMode="auto">
              <a:xfrm>
                <a:off x="6490185" y="4693070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45" name="Picture 62" descr="http://t2.qlogo.cn/mbloghead/3d52d99c4bd9de4c158c/100"/>
              <p:cNvPicPr>
                <a:picLocks noChangeAspect="1" noChangeArrowheads="1"/>
              </p:cNvPicPr>
              <p:nvPr/>
            </p:nvPicPr>
            <p:blipFill>
              <a:blip r:embed="rId33" cstate="print"/>
              <a:srcRect/>
              <a:stretch>
                <a:fillRect/>
              </a:stretch>
            </p:blipFill>
            <p:spPr bwMode="auto">
              <a:xfrm>
                <a:off x="4900792" y="4457976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46" name="Picture 64" descr="http://t1.qlogo.cn/mbloghead/6b5838b92507d2cffa56/100"/>
              <p:cNvPicPr>
                <a:picLocks noChangeAspect="1" noChangeArrowheads="1"/>
              </p:cNvPicPr>
              <p:nvPr/>
            </p:nvPicPr>
            <p:blipFill>
              <a:blip r:embed="rId34" cstate="print"/>
              <a:srcRect/>
              <a:stretch>
                <a:fillRect/>
              </a:stretch>
            </p:blipFill>
            <p:spPr bwMode="auto">
              <a:xfrm>
                <a:off x="5480328" y="3831593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47" name="等腰三角形 46"/>
              <p:cNvSpPr/>
              <p:nvPr/>
            </p:nvSpPr>
            <p:spPr>
              <a:xfrm rot="20640000">
                <a:off x="3060006" y="3235211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48" name="等腰三角形 47"/>
              <p:cNvSpPr/>
              <p:nvPr/>
            </p:nvSpPr>
            <p:spPr>
              <a:xfrm rot="20940000">
                <a:off x="3087903" y="3391806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49" name="等腰三角形 48"/>
              <p:cNvSpPr/>
              <p:nvPr/>
            </p:nvSpPr>
            <p:spPr>
              <a:xfrm>
                <a:off x="3104230" y="3548402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50" name="等腰三角形 49"/>
              <p:cNvSpPr/>
              <p:nvPr/>
            </p:nvSpPr>
            <p:spPr>
              <a:xfrm>
                <a:off x="4031488" y="4122587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51" name="等腰三角形 50"/>
              <p:cNvSpPr/>
              <p:nvPr/>
            </p:nvSpPr>
            <p:spPr>
              <a:xfrm rot="21360000">
                <a:off x="3857627" y="4180129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52" name="等腰三角形 51"/>
              <p:cNvSpPr/>
              <p:nvPr/>
            </p:nvSpPr>
            <p:spPr>
              <a:xfrm>
                <a:off x="3683766" y="4259043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53" name="等腰三角形 52"/>
              <p:cNvSpPr/>
              <p:nvPr/>
            </p:nvSpPr>
            <p:spPr>
              <a:xfrm rot="21420000">
                <a:off x="3523153" y="4351109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54" name="等腰三角形 53"/>
              <p:cNvSpPr/>
              <p:nvPr/>
            </p:nvSpPr>
            <p:spPr>
              <a:xfrm>
                <a:off x="3377129" y="4430023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55" name="等腰三角形 54"/>
              <p:cNvSpPr/>
              <p:nvPr/>
            </p:nvSpPr>
            <p:spPr>
              <a:xfrm rot="20820000">
                <a:off x="3220137" y="4522090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56" name="等腰三角形 55"/>
              <p:cNvSpPr/>
              <p:nvPr/>
            </p:nvSpPr>
            <p:spPr>
              <a:xfrm rot="20880000">
                <a:off x="3046276" y="4666765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57" name="等腰三角形 56"/>
              <p:cNvSpPr/>
              <p:nvPr/>
            </p:nvSpPr>
            <p:spPr>
              <a:xfrm>
                <a:off x="4574524" y="4226984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58" name="等腰三角形 57"/>
              <p:cNvSpPr/>
              <p:nvPr/>
            </p:nvSpPr>
            <p:spPr>
              <a:xfrm>
                <a:off x="4691343" y="4338340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59" name="等腰三角形 58"/>
              <p:cNvSpPr/>
              <p:nvPr/>
            </p:nvSpPr>
            <p:spPr>
              <a:xfrm>
                <a:off x="4808162" y="4430023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>
                <a:off x="5306467" y="4957764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61" name="等腰三角形 60"/>
              <p:cNvSpPr/>
              <p:nvPr/>
            </p:nvSpPr>
            <p:spPr>
              <a:xfrm>
                <a:off x="5450667" y="5087639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62" name="等腰三角形 61"/>
              <p:cNvSpPr/>
              <p:nvPr/>
            </p:nvSpPr>
            <p:spPr>
              <a:xfrm>
                <a:off x="5625896" y="5192857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63" name="等腰三角形 62"/>
              <p:cNvSpPr/>
              <p:nvPr/>
            </p:nvSpPr>
            <p:spPr>
              <a:xfrm>
                <a:off x="5801124" y="5298076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64" name="等腰三角形 63"/>
              <p:cNvSpPr/>
              <p:nvPr/>
            </p:nvSpPr>
            <p:spPr>
              <a:xfrm rot="20100000">
                <a:off x="5509077" y="4587851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65" name="等腰三角形 64"/>
              <p:cNvSpPr/>
              <p:nvPr/>
            </p:nvSpPr>
            <p:spPr>
              <a:xfrm rot="20040000">
                <a:off x="5713510" y="4601003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66" name="等腰三角形 65"/>
              <p:cNvSpPr/>
              <p:nvPr/>
            </p:nvSpPr>
            <p:spPr>
              <a:xfrm rot="20640000">
                <a:off x="5943957" y="4644573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67" name="等腰三角形 66"/>
              <p:cNvSpPr/>
              <p:nvPr/>
            </p:nvSpPr>
            <p:spPr>
              <a:xfrm rot="20580000">
                <a:off x="6117818" y="4696771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68" name="等腰三角形 67"/>
              <p:cNvSpPr/>
              <p:nvPr/>
            </p:nvSpPr>
            <p:spPr>
              <a:xfrm rot="20820000">
                <a:off x="6291678" y="4748970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18480000">
                <a:off x="7050830" y="3950785"/>
                <a:ext cx="104397" cy="11590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17700000">
                <a:off x="7224691" y="3898176"/>
                <a:ext cx="104397" cy="11590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71" name="等腰三角形 70"/>
              <p:cNvSpPr/>
              <p:nvPr/>
            </p:nvSpPr>
            <p:spPr>
              <a:xfrm rot="3180000">
                <a:off x="7456506" y="3803640"/>
                <a:ext cx="104397" cy="11590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72" name="等腰三角形 71"/>
              <p:cNvSpPr/>
              <p:nvPr/>
            </p:nvSpPr>
            <p:spPr>
              <a:xfrm rot="2820000">
                <a:off x="7630367" y="3699243"/>
                <a:ext cx="104397" cy="11590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2412425" y="2256639"/>
            <a:ext cx="4502092" cy="1956511"/>
            <a:chOff x="3320302" y="2574628"/>
            <a:chExt cx="4502092" cy="1956511"/>
          </a:xfrm>
        </p:grpSpPr>
        <p:grpSp>
          <p:nvGrpSpPr>
            <p:cNvPr id="74" name="组合 73"/>
            <p:cNvGrpSpPr/>
            <p:nvPr/>
          </p:nvGrpSpPr>
          <p:grpSpPr>
            <a:xfrm rot="21392520">
              <a:off x="3406780" y="2574628"/>
              <a:ext cx="747466" cy="609600"/>
              <a:chOff x="3406780" y="3050878"/>
              <a:chExt cx="747466" cy="609600"/>
            </a:xfrm>
            <a:solidFill>
              <a:srgbClr val="92D050"/>
            </a:solidFill>
          </p:grpSpPr>
          <p:sp>
            <p:nvSpPr>
              <p:cNvPr id="85" name="等腰三角形 84"/>
              <p:cNvSpPr/>
              <p:nvPr/>
            </p:nvSpPr>
            <p:spPr>
              <a:xfrm>
                <a:off x="3406780" y="3050878"/>
                <a:ext cx="233116" cy="247650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等腰三角形 85"/>
              <p:cNvSpPr/>
              <p:nvPr/>
            </p:nvSpPr>
            <p:spPr>
              <a:xfrm>
                <a:off x="3673480" y="3241378"/>
                <a:ext cx="233116" cy="247650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7" name="等腰三角形 86"/>
              <p:cNvSpPr/>
              <p:nvPr/>
            </p:nvSpPr>
            <p:spPr>
              <a:xfrm>
                <a:off x="3921130" y="3412828"/>
                <a:ext cx="233116" cy="247650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 rot="17049236">
              <a:off x="3251369" y="3852606"/>
              <a:ext cx="747466" cy="609600"/>
              <a:chOff x="3406780" y="3050878"/>
              <a:chExt cx="747466" cy="609600"/>
            </a:xfrm>
            <a:solidFill>
              <a:srgbClr val="7030A0"/>
            </a:solidFill>
          </p:grpSpPr>
          <p:sp>
            <p:nvSpPr>
              <p:cNvPr id="82" name="等腰三角形 81"/>
              <p:cNvSpPr/>
              <p:nvPr/>
            </p:nvSpPr>
            <p:spPr>
              <a:xfrm>
                <a:off x="3406780" y="3050878"/>
                <a:ext cx="233116" cy="247650"/>
              </a:xfrm>
              <a:prstGeom prst="triangle">
                <a:avLst/>
              </a:prstGeom>
              <a:grp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等腰三角形 82"/>
              <p:cNvSpPr/>
              <p:nvPr/>
            </p:nvSpPr>
            <p:spPr>
              <a:xfrm>
                <a:off x="3673480" y="3241378"/>
                <a:ext cx="233116" cy="247650"/>
              </a:xfrm>
              <a:prstGeom prst="triangle">
                <a:avLst/>
              </a:prstGeom>
              <a:grp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等腰三角形 83"/>
              <p:cNvSpPr/>
              <p:nvPr/>
            </p:nvSpPr>
            <p:spPr>
              <a:xfrm>
                <a:off x="3921130" y="3412828"/>
                <a:ext cx="233116" cy="247650"/>
              </a:xfrm>
              <a:prstGeom prst="triangle">
                <a:avLst/>
              </a:prstGeom>
              <a:grp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6" name="组合 75"/>
            <p:cNvGrpSpPr/>
            <p:nvPr/>
          </p:nvGrpSpPr>
          <p:grpSpPr>
            <a:xfrm>
              <a:off x="6280104" y="3777996"/>
              <a:ext cx="1542290" cy="479032"/>
              <a:chOff x="6280104" y="4311396"/>
              <a:chExt cx="1542290" cy="479032"/>
            </a:xfrm>
          </p:grpSpPr>
          <p:sp>
            <p:nvSpPr>
              <p:cNvPr id="77" name="等腰三角形 76"/>
              <p:cNvSpPr/>
              <p:nvPr/>
            </p:nvSpPr>
            <p:spPr>
              <a:xfrm rot="19080000">
                <a:off x="6280104" y="4311396"/>
                <a:ext cx="233116" cy="247650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等腰三角形 77"/>
              <p:cNvSpPr/>
              <p:nvPr/>
            </p:nvSpPr>
            <p:spPr>
              <a:xfrm rot="19080000">
                <a:off x="6594378" y="4404406"/>
                <a:ext cx="233116" cy="247650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19080000">
                <a:off x="6884428" y="4485628"/>
                <a:ext cx="233116" cy="247650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等腰三角形 79"/>
              <p:cNvSpPr/>
              <p:nvPr/>
            </p:nvSpPr>
            <p:spPr>
              <a:xfrm rot="19080000">
                <a:off x="7265428" y="4542778"/>
                <a:ext cx="233116" cy="247650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等腰三角形 80"/>
              <p:cNvSpPr/>
              <p:nvPr/>
            </p:nvSpPr>
            <p:spPr>
              <a:xfrm rot="18900000">
                <a:off x="7589278" y="4504678"/>
                <a:ext cx="233116" cy="247650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8" name="TextBox 1"/>
          <p:cNvSpPr txBox="1">
            <a:spLocks noChangeArrowheads="1"/>
          </p:cNvSpPr>
          <p:nvPr/>
        </p:nvSpPr>
        <p:spPr bwMode="auto">
          <a:xfrm>
            <a:off x="1042988" y="5761610"/>
            <a:ext cx="7048500" cy="831850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Calibri" pitchFamily="34" charset="0"/>
              </a:rPr>
              <a:t>“</a:t>
            </a:r>
            <a:r>
              <a:rPr lang="zh-CN" altLang="zh-CN" sz="2000" dirty="0">
                <a:solidFill>
                  <a:srgbClr val="000000"/>
                </a:solidFill>
                <a:latin typeface="Calibri" pitchFamily="34" charset="0"/>
              </a:rPr>
              <a:t>关系结构</a:t>
            </a:r>
            <a:r>
              <a:rPr lang="zh-CN" altLang="en-US" sz="2000" dirty="0">
                <a:solidFill>
                  <a:srgbClr val="000000"/>
                </a:solidFill>
                <a:latin typeface="Calibri" pitchFamily="34" charset="0"/>
              </a:rPr>
              <a:t>”</a:t>
            </a:r>
            <a:r>
              <a:rPr lang="zh-CN" altLang="zh-CN" sz="2000" dirty="0">
                <a:solidFill>
                  <a:srgbClr val="000000"/>
                </a:solidFill>
                <a:latin typeface="Calibri" pitchFamily="34" charset="0"/>
              </a:rPr>
              <a:t>为网络群体互动行为提供了底层平台，是社交网络的</a:t>
            </a:r>
            <a:r>
              <a:rPr lang="zh-CN" altLang="zh-CN" sz="2000" dirty="0" smtClean="0">
                <a:solidFill>
                  <a:srgbClr val="000000"/>
                </a:solidFill>
                <a:latin typeface="Calibri" pitchFamily="34" charset="0"/>
              </a:rPr>
              <a:t>载体</a:t>
            </a:r>
            <a:endParaRPr lang="zh-CN" altLang="en-US" sz="20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92" name="五边形 91"/>
          <p:cNvSpPr/>
          <p:nvPr/>
        </p:nvSpPr>
        <p:spPr>
          <a:xfrm rot="5400000">
            <a:off x="1320382" y="55882"/>
            <a:ext cx="588071" cy="2869812"/>
          </a:xfrm>
          <a:prstGeom prst="homePlat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结  构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五边形 92"/>
          <p:cNvSpPr/>
          <p:nvPr/>
        </p:nvSpPr>
        <p:spPr>
          <a:xfrm rot="5400000">
            <a:off x="4319507" y="55881"/>
            <a:ext cx="588069" cy="2869812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2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群  体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五边形 93"/>
          <p:cNvSpPr/>
          <p:nvPr/>
        </p:nvSpPr>
        <p:spPr>
          <a:xfrm rot="5400000">
            <a:off x="7318629" y="55883"/>
            <a:ext cx="588072" cy="2869812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2060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信  息</a:t>
            </a:r>
            <a:endParaRPr lang="zh-CN" altLang="en-US" sz="28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25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标题 2"/>
          <p:cNvSpPr>
            <a:spLocks noGrp="1"/>
          </p:cNvSpPr>
          <p:nvPr>
            <p:ph type="title"/>
          </p:nvPr>
        </p:nvSpPr>
        <p:spPr>
          <a:xfrm>
            <a:off x="179512" y="260648"/>
            <a:ext cx="8229600" cy="633187"/>
          </a:xfr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 smtClean="0"/>
              <a:t>在线社交网络的三个维度</a:t>
            </a:r>
            <a:endParaRPr lang="zh-CN" altLang="en-US" dirty="0"/>
          </a:p>
        </p:txBody>
      </p:sp>
      <p:pic>
        <p:nvPicPr>
          <p:cNvPr id="73" name="Picture 2" descr="G:\教研室\2014-05-26-PPT\社交网络点线图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/>
        </p:blipFill>
        <p:spPr bwMode="auto">
          <a:xfrm>
            <a:off x="1187624" y="1506750"/>
            <a:ext cx="7048500" cy="4358929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74" name="组合 73"/>
          <p:cNvGrpSpPr/>
          <p:nvPr/>
        </p:nvGrpSpPr>
        <p:grpSpPr>
          <a:xfrm>
            <a:off x="1474663" y="1813465"/>
            <a:ext cx="6535962" cy="3837744"/>
            <a:chOff x="2259571" y="2588700"/>
            <a:chExt cx="6499468" cy="3830625"/>
          </a:xfrm>
        </p:grpSpPr>
        <p:pic>
          <p:nvPicPr>
            <p:cNvPr id="75" name="Picture 8" descr="http://t2.qlogo.cn/mbloghead/6a10efb383416d3d16bc/10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51951" y="2661026"/>
              <a:ext cx="554891" cy="499788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76" name="组合 75"/>
            <p:cNvGrpSpPr/>
            <p:nvPr/>
          </p:nvGrpSpPr>
          <p:grpSpPr>
            <a:xfrm>
              <a:off x="2259571" y="2588700"/>
              <a:ext cx="6499468" cy="3830625"/>
              <a:chOff x="2259571" y="2588700"/>
              <a:chExt cx="6499468" cy="3830625"/>
            </a:xfrm>
          </p:grpSpPr>
          <p:pic>
            <p:nvPicPr>
              <p:cNvPr id="77" name="Picture 6" descr="http://t1.qlogo.cn/mbloghead/34627365f441fff4604e/10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640601" y="2693919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78" name="Picture 10" descr="http://t1.qlogo.cn/mbloghead/53bc7358cdfbdd6dd9a2/10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114087" y="3727196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79" name="Picture 12" descr="http://t0.qlogo.cn/mbloghead/7b8cae1c3f732ac70568/100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461808" y="2683224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80" name="Picture 14" descr="http://t0.qlogo.cn/mbloghead/d41880f943a29c9bcbbe/100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983484" y="3078615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81" name="Picture 16" descr="http://t0.qlogo.cn/mbloghead/2263525c34c2f53f9ba4/100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538281" y="2588700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82" name="Picture 18" descr="http://t2.qlogo.cn/mbloghead/2dcb1b3df3d4548e590e/100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6465539" y="2661026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83" name="Picture 20" descr="http://t2.qlogo.cn/mbloghead/92c1c196fbd9c9da3a82/100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7218936" y="2608828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84" name="Picture 22" descr="http://t2.qlogo.cn/mbloghead/cd432c3aa663e6449f7a/100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443629" y="3779395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85" name="Picture 24" descr="http://t0.qlogo.cn/mbloghead/6f795087be97a2fc98c6/100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7649257" y="3205210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86" name="Picture 26" descr="http://t1.qlogo.cn/mbloghead/c4bf32535f92d79f87cc/100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8146194" y="2922019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87" name="Picture 28" descr="http://t0.qlogo.cn/mbloghead/60c8e2ace4052207cee2/100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8204148" y="3518402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88" name="Picture 30" descr="http://t0.qlogo.cn/mbloghead/d4a177750d5924354dbe/100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7765164" y="4092586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89" name="Picture 32" descr="http://t3.qlogo.cn/mbloghead/0ca4c37893bf67e29778/100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8054932" y="4979962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90" name="Picture 34" descr="http://t0.qlogo.cn/mbloghead/9e858fa2ab84842febea/100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7450751" y="5584147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91" name="Picture 36" descr="http://t1.qlogo.cn/mbloghead/e9b8234eee3920e532be/100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6953814" y="5240955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92" name="Picture 38" descr="http://t2.qlogo.cn/mbloghead/3d8b6925f0ec6c3ec5bc/100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6291678" y="5919537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93" name="Picture 40" descr="http://t0.qlogo.cn/mbloghead/ca0a86cdfb229eb27c06/100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5562927" y="5867338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94" name="Picture 42" descr="http://t2.qlogo.cn/mbloghead/4a232cd8a6132c286506/100"/>
              <p:cNvPicPr>
                <a:picLocks noChangeAspect="1"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4668977" y="5658544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95" name="Picture 44" descr="http://t3.qlogo.cn/mbloghead/71f1ee7c79255bc2f240/100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4056133" y="5009963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96" name="Picture 46" descr="http://t0.qlogo.cn/mbloghead/0dc3777aad67464c12ea/100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3509905" y="5710743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97" name="Picture 48" descr="http://t0.qlogo.cn/mbloghead/ba7c48d1b96f4959b818/100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6059864" y="5218757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98" name="Picture 50" descr="http://t0.qlogo.cn/mbloghead/737499a9d3fa063bad9c/100"/>
              <p:cNvPicPr>
                <a:picLocks noChangeAspect="1" noChangeArrowheads="1"/>
              </p:cNvPicPr>
              <p:nvPr/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2839107" y="5240955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99" name="Picture 52" descr="http://t2.qlogo.cn/mbloghead/fdb6fa19dccca144c8ec/100"/>
              <p:cNvPicPr>
                <a:picLocks noChangeAspect="1" noChangeArrowheads="1"/>
              </p:cNvPicPr>
              <p:nvPr/>
            </p:nvPicPr>
            <p:blipFill>
              <a:blip r:embed="rId28" cstate="print"/>
              <a:srcRect/>
              <a:stretch>
                <a:fillRect/>
              </a:stretch>
            </p:blipFill>
            <p:spPr bwMode="auto">
              <a:xfrm>
                <a:off x="2549339" y="4823367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00" name="Picture 54" descr="http://t3.qlogo.cn/mbloghead/0ba4fbd453401a2e855c/100"/>
              <p:cNvPicPr>
                <a:picLocks noChangeAspect="1" noChangeArrowheads="1"/>
              </p:cNvPicPr>
              <p:nvPr/>
            </p:nvPicPr>
            <p:blipFill>
              <a:blip r:embed="rId29" cstate="print"/>
              <a:srcRect/>
              <a:stretch>
                <a:fillRect/>
              </a:stretch>
            </p:blipFill>
            <p:spPr bwMode="auto">
              <a:xfrm>
                <a:off x="2325757" y="4331381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01" name="Picture 56" descr="http://t2.qlogo.cn/mbloghead/a241849b052eee190856/100"/>
              <p:cNvPicPr>
                <a:picLocks noChangeAspect="1" noChangeArrowheads="1"/>
              </p:cNvPicPr>
              <p:nvPr/>
            </p:nvPicPr>
            <p:blipFill>
              <a:blip r:embed="rId30" cstate="print"/>
              <a:srcRect/>
              <a:stretch>
                <a:fillRect/>
              </a:stretch>
            </p:blipFill>
            <p:spPr bwMode="auto">
              <a:xfrm>
                <a:off x="2259571" y="3466203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02" name="Picture 58" descr="http://t0.qlogo.cn/mbloghead/4370ca30e141bf56ee62/100"/>
              <p:cNvPicPr>
                <a:picLocks noChangeAspect="1" noChangeArrowheads="1"/>
              </p:cNvPicPr>
              <p:nvPr/>
            </p:nvPicPr>
            <p:blipFill>
              <a:blip r:embed="rId31" cstate="print"/>
              <a:srcRect/>
              <a:stretch>
                <a:fillRect/>
              </a:stretch>
            </p:blipFill>
            <p:spPr bwMode="auto">
              <a:xfrm>
                <a:off x="2756508" y="3809395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03" name="Picture 60" descr="http://t2.qlogo.cn/mbloghead/51a6a3c9a93c81e99934/100"/>
              <p:cNvPicPr>
                <a:picLocks noChangeAspect="1" noChangeArrowheads="1"/>
              </p:cNvPicPr>
              <p:nvPr/>
            </p:nvPicPr>
            <p:blipFill>
              <a:blip r:embed="rId32" cstate="print"/>
              <a:srcRect/>
              <a:stretch>
                <a:fillRect/>
              </a:stretch>
            </p:blipFill>
            <p:spPr bwMode="auto">
              <a:xfrm>
                <a:off x="6490185" y="4693070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04" name="Picture 62" descr="http://t2.qlogo.cn/mbloghead/3d52d99c4bd9de4c158c/100"/>
              <p:cNvPicPr>
                <a:picLocks noChangeAspect="1" noChangeArrowheads="1"/>
              </p:cNvPicPr>
              <p:nvPr/>
            </p:nvPicPr>
            <p:blipFill>
              <a:blip r:embed="rId33" cstate="print"/>
              <a:srcRect/>
              <a:stretch>
                <a:fillRect/>
              </a:stretch>
            </p:blipFill>
            <p:spPr bwMode="auto">
              <a:xfrm>
                <a:off x="4900792" y="4457976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05" name="Picture 64" descr="http://t1.qlogo.cn/mbloghead/6b5838b92507d2cffa56/100"/>
              <p:cNvPicPr>
                <a:picLocks noChangeAspect="1" noChangeArrowheads="1"/>
              </p:cNvPicPr>
              <p:nvPr/>
            </p:nvPicPr>
            <p:blipFill>
              <a:blip r:embed="rId34" cstate="print"/>
              <a:srcRect/>
              <a:stretch>
                <a:fillRect/>
              </a:stretch>
            </p:blipFill>
            <p:spPr bwMode="auto">
              <a:xfrm>
                <a:off x="5480328" y="3831593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106" name="等腰三角形 105"/>
              <p:cNvSpPr/>
              <p:nvPr/>
            </p:nvSpPr>
            <p:spPr>
              <a:xfrm rot="20640000">
                <a:off x="3060006" y="3235211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07" name="等腰三角形 106"/>
              <p:cNvSpPr/>
              <p:nvPr/>
            </p:nvSpPr>
            <p:spPr>
              <a:xfrm rot="20940000">
                <a:off x="3087903" y="3391806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08" name="等腰三角形 107"/>
              <p:cNvSpPr/>
              <p:nvPr/>
            </p:nvSpPr>
            <p:spPr>
              <a:xfrm>
                <a:off x="3104230" y="3548402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09" name="等腰三角形 108"/>
              <p:cNvSpPr/>
              <p:nvPr/>
            </p:nvSpPr>
            <p:spPr>
              <a:xfrm>
                <a:off x="4031488" y="4122587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10" name="等腰三角形 109"/>
              <p:cNvSpPr/>
              <p:nvPr/>
            </p:nvSpPr>
            <p:spPr>
              <a:xfrm rot="21360000">
                <a:off x="3857627" y="4180129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11" name="等腰三角形 110"/>
              <p:cNvSpPr/>
              <p:nvPr/>
            </p:nvSpPr>
            <p:spPr>
              <a:xfrm>
                <a:off x="3683766" y="4259043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12" name="等腰三角形 111"/>
              <p:cNvSpPr/>
              <p:nvPr/>
            </p:nvSpPr>
            <p:spPr>
              <a:xfrm rot="21420000">
                <a:off x="3523153" y="4351109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13" name="等腰三角形 112"/>
              <p:cNvSpPr/>
              <p:nvPr/>
            </p:nvSpPr>
            <p:spPr>
              <a:xfrm>
                <a:off x="3377129" y="4430023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14" name="等腰三角形 113"/>
              <p:cNvSpPr/>
              <p:nvPr/>
            </p:nvSpPr>
            <p:spPr>
              <a:xfrm rot="20820000">
                <a:off x="3220137" y="4522090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15" name="等腰三角形 114"/>
              <p:cNvSpPr/>
              <p:nvPr/>
            </p:nvSpPr>
            <p:spPr>
              <a:xfrm rot="20880000">
                <a:off x="3046276" y="4666765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16" name="等腰三角形 115"/>
              <p:cNvSpPr/>
              <p:nvPr/>
            </p:nvSpPr>
            <p:spPr>
              <a:xfrm>
                <a:off x="4574524" y="4226984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17" name="等腰三角形 116"/>
              <p:cNvSpPr/>
              <p:nvPr/>
            </p:nvSpPr>
            <p:spPr>
              <a:xfrm>
                <a:off x="4691343" y="4338340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18" name="等腰三角形 117"/>
              <p:cNvSpPr/>
              <p:nvPr/>
            </p:nvSpPr>
            <p:spPr>
              <a:xfrm>
                <a:off x="4808162" y="4430023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19" name="等腰三角形 118"/>
              <p:cNvSpPr/>
              <p:nvPr/>
            </p:nvSpPr>
            <p:spPr>
              <a:xfrm>
                <a:off x="5306467" y="4957764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20" name="等腰三角形 119"/>
              <p:cNvSpPr/>
              <p:nvPr/>
            </p:nvSpPr>
            <p:spPr>
              <a:xfrm>
                <a:off x="5450667" y="5087639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21" name="等腰三角形 120"/>
              <p:cNvSpPr/>
              <p:nvPr/>
            </p:nvSpPr>
            <p:spPr>
              <a:xfrm>
                <a:off x="5625896" y="5192857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22" name="等腰三角形 121"/>
              <p:cNvSpPr/>
              <p:nvPr/>
            </p:nvSpPr>
            <p:spPr>
              <a:xfrm>
                <a:off x="5801124" y="5298076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23" name="等腰三角形 122"/>
              <p:cNvSpPr/>
              <p:nvPr/>
            </p:nvSpPr>
            <p:spPr>
              <a:xfrm rot="20100000">
                <a:off x="5509077" y="4587851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24" name="等腰三角形 123"/>
              <p:cNvSpPr/>
              <p:nvPr/>
            </p:nvSpPr>
            <p:spPr>
              <a:xfrm rot="20040000">
                <a:off x="5713510" y="4601003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25" name="等腰三角形 124"/>
              <p:cNvSpPr/>
              <p:nvPr/>
            </p:nvSpPr>
            <p:spPr>
              <a:xfrm rot="20640000">
                <a:off x="5943957" y="4644573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26" name="等腰三角形 125"/>
              <p:cNvSpPr/>
              <p:nvPr/>
            </p:nvSpPr>
            <p:spPr>
              <a:xfrm rot="20580000">
                <a:off x="6117818" y="4696771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27" name="等腰三角形 126"/>
              <p:cNvSpPr/>
              <p:nvPr/>
            </p:nvSpPr>
            <p:spPr>
              <a:xfrm rot="20820000">
                <a:off x="6291678" y="4748970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28" name="等腰三角形 127"/>
              <p:cNvSpPr/>
              <p:nvPr/>
            </p:nvSpPr>
            <p:spPr>
              <a:xfrm rot="18480000">
                <a:off x="7050830" y="3950785"/>
                <a:ext cx="104397" cy="11590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29" name="等腰三角形 128"/>
              <p:cNvSpPr/>
              <p:nvPr/>
            </p:nvSpPr>
            <p:spPr>
              <a:xfrm rot="17700000">
                <a:off x="7224691" y="3898176"/>
                <a:ext cx="104397" cy="11590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30" name="等腰三角形 129"/>
              <p:cNvSpPr/>
              <p:nvPr/>
            </p:nvSpPr>
            <p:spPr>
              <a:xfrm rot="3180000">
                <a:off x="7456506" y="3803640"/>
                <a:ext cx="104397" cy="11590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31" name="等腰三角形 130"/>
              <p:cNvSpPr/>
              <p:nvPr/>
            </p:nvSpPr>
            <p:spPr>
              <a:xfrm rot="2820000">
                <a:off x="7630367" y="3699243"/>
                <a:ext cx="104397" cy="11590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</p:grpSp>
      </p:grpSp>
      <p:grpSp>
        <p:nvGrpSpPr>
          <p:cNvPr id="132" name="组合 131"/>
          <p:cNvGrpSpPr/>
          <p:nvPr/>
        </p:nvGrpSpPr>
        <p:grpSpPr>
          <a:xfrm>
            <a:off x="2412425" y="2256639"/>
            <a:ext cx="4502092" cy="1956511"/>
            <a:chOff x="3320302" y="2574628"/>
            <a:chExt cx="4502092" cy="1956511"/>
          </a:xfrm>
        </p:grpSpPr>
        <p:grpSp>
          <p:nvGrpSpPr>
            <p:cNvPr id="133" name="组合 132"/>
            <p:cNvGrpSpPr/>
            <p:nvPr/>
          </p:nvGrpSpPr>
          <p:grpSpPr>
            <a:xfrm rot="21392520">
              <a:off x="3406780" y="2574628"/>
              <a:ext cx="747466" cy="609600"/>
              <a:chOff x="3406780" y="3050878"/>
              <a:chExt cx="747466" cy="609600"/>
            </a:xfrm>
            <a:solidFill>
              <a:srgbClr val="92D050"/>
            </a:solidFill>
          </p:grpSpPr>
          <p:sp>
            <p:nvSpPr>
              <p:cNvPr id="144" name="等腰三角形 143"/>
              <p:cNvSpPr/>
              <p:nvPr/>
            </p:nvSpPr>
            <p:spPr>
              <a:xfrm>
                <a:off x="3406780" y="3050878"/>
                <a:ext cx="233116" cy="247650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等腰三角形 144"/>
              <p:cNvSpPr/>
              <p:nvPr/>
            </p:nvSpPr>
            <p:spPr>
              <a:xfrm>
                <a:off x="3673480" y="3241378"/>
                <a:ext cx="233116" cy="247650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等腰三角形 145"/>
              <p:cNvSpPr/>
              <p:nvPr/>
            </p:nvSpPr>
            <p:spPr>
              <a:xfrm>
                <a:off x="3921130" y="3412828"/>
                <a:ext cx="233116" cy="247650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4" name="组合 133"/>
            <p:cNvGrpSpPr/>
            <p:nvPr/>
          </p:nvGrpSpPr>
          <p:grpSpPr>
            <a:xfrm rot="17049236">
              <a:off x="3251369" y="3852606"/>
              <a:ext cx="747466" cy="609600"/>
              <a:chOff x="3406780" y="3050878"/>
              <a:chExt cx="747466" cy="609600"/>
            </a:xfrm>
            <a:solidFill>
              <a:srgbClr val="7030A0"/>
            </a:solidFill>
          </p:grpSpPr>
          <p:sp>
            <p:nvSpPr>
              <p:cNvPr id="141" name="等腰三角形 140"/>
              <p:cNvSpPr/>
              <p:nvPr/>
            </p:nvSpPr>
            <p:spPr>
              <a:xfrm>
                <a:off x="3406780" y="3050878"/>
                <a:ext cx="233116" cy="247650"/>
              </a:xfrm>
              <a:prstGeom prst="triangle">
                <a:avLst/>
              </a:prstGeom>
              <a:grp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等腰三角形 141"/>
              <p:cNvSpPr/>
              <p:nvPr/>
            </p:nvSpPr>
            <p:spPr>
              <a:xfrm>
                <a:off x="3673480" y="3241378"/>
                <a:ext cx="233116" cy="247650"/>
              </a:xfrm>
              <a:prstGeom prst="triangle">
                <a:avLst/>
              </a:prstGeom>
              <a:grp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3" name="等腰三角形 142"/>
              <p:cNvSpPr/>
              <p:nvPr/>
            </p:nvSpPr>
            <p:spPr>
              <a:xfrm>
                <a:off x="3921130" y="3412828"/>
                <a:ext cx="233116" cy="247650"/>
              </a:xfrm>
              <a:prstGeom prst="triangle">
                <a:avLst/>
              </a:prstGeom>
              <a:grp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5" name="组合 134"/>
            <p:cNvGrpSpPr/>
            <p:nvPr/>
          </p:nvGrpSpPr>
          <p:grpSpPr>
            <a:xfrm>
              <a:off x="6280104" y="3777996"/>
              <a:ext cx="1542290" cy="479032"/>
              <a:chOff x="6280104" y="4311396"/>
              <a:chExt cx="1542290" cy="479032"/>
            </a:xfrm>
          </p:grpSpPr>
          <p:sp>
            <p:nvSpPr>
              <p:cNvPr id="136" name="等腰三角形 135"/>
              <p:cNvSpPr/>
              <p:nvPr/>
            </p:nvSpPr>
            <p:spPr>
              <a:xfrm rot="19080000">
                <a:off x="6280104" y="4311396"/>
                <a:ext cx="233116" cy="247650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等腰三角形 136"/>
              <p:cNvSpPr/>
              <p:nvPr/>
            </p:nvSpPr>
            <p:spPr>
              <a:xfrm rot="19080000">
                <a:off x="6594378" y="4404406"/>
                <a:ext cx="233116" cy="247650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等腰三角形 137"/>
              <p:cNvSpPr/>
              <p:nvPr/>
            </p:nvSpPr>
            <p:spPr>
              <a:xfrm rot="19080000">
                <a:off x="6884428" y="4485628"/>
                <a:ext cx="233116" cy="247650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9" name="等腰三角形 138"/>
              <p:cNvSpPr/>
              <p:nvPr/>
            </p:nvSpPr>
            <p:spPr>
              <a:xfrm rot="19080000">
                <a:off x="7265428" y="4542778"/>
                <a:ext cx="233116" cy="247650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等腰三角形 139"/>
              <p:cNvSpPr/>
              <p:nvPr/>
            </p:nvSpPr>
            <p:spPr>
              <a:xfrm rot="18900000">
                <a:off x="7589278" y="4504678"/>
                <a:ext cx="233116" cy="247650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1761" name="TextBox 72"/>
          <p:cNvSpPr txBox="1">
            <a:spLocks noChangeArrowheads="1"/>
          </p:cNvSpPr>
          <p:nvPr/>
        </p:nvSpPr>
        <p:spPr bwMode="auto">
          <a:xfrm>
            <a:off x="1119902" y="5797732"/>
            <a:ext cx="7048500" cy="804863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zh-CN" sz="2000" dirty="0">
                <a:solidFill>
                  <a:srgbClr val="000000"/>
                </a:solidFill>
                <a:latin typeface="Calibri" pitchFamily="34" charset="0"/>
              </a:rPr>
              <a:t>“网络群体”直接推动网络信息传播，并反过来影响关系结构，是社交网络的主体</a:t>
            </a:r>
            <a:endParaRPr lang="zh-CN" altLang="en-US" sz="20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150" name="五边形 149"/>
          <p:cNvSpPr/>
          <p:nvPr/>
        </p:nvSpPr>
        <p:spPr>
          <a:xfrm rot="5400000">
            <a:off x="1320382" y="55882"/>
            <a:ext cx="588071" cy="2869812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2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结  构</a:t>
            </a:r>
          </a:p>
        </p:txBody>
      </p:sp>
      <p:sp>
        <p:nvSpPr>
          <p:cNvPr id="151" name="五边形 150"/>
          <p:cNvSpPr/>
          <p:nvPr/>
        </p:nvSpPr>
        <p:spPr>
          <a:xfrm rot="5400000">
            <a:off x="4319507" y="55881"/>
            <a:ext cx="588069" cy="2869812"/>
          </a:xfrm>
          <a:prstGeom prst="homePlat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群  体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2" name="五边形 151"/>
          <p:cNvSpPr/>
          <p:nvPr/>
        </p:nvSpPr>
        <p:spPr>
          <a:xfrm rot="5400000">
            <a:off x="7318629" y="55883"/>
            <a:ext cx="588072" cy="2869812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2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信  息</a:t>
            </a:r>
          </a:p>
        </p:txBody>
      </p:sp>
    </p:spTree>
    <p:extLst>
      <p:ext uri="{BB962C8B-B14F-4D97-AF65-F5344CB8AC3E}">
        <p14:creationId xmlns:p14="http://schemas.microsoft.com/office/powerpoint/2010/main" val="419646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标题 2"/>
          <p:cNvSpPr>
            <a:spLocks noGrp="1"/>
          </p:cNvSpPr>
          <p:nvPr>
            <p:ph type="title"/>
          </p:nvPr>
        </p:nvSpPr>
        <p:spPr>
          <a:xfrm>
            <a:off x="179512" y="213678"/>
            <a:ext cx="8229600" cy="633187"/>
          </a:xfrm>
          <a:noFill/>
        </p:spPr>
        <p:txBody>
          <a:bodyPr wrap="square" rtlCol="0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 smtClean="0"/>
              <a:t>在线社交网络的三个维度</a:t>
            </a:r>
            <a:endParaRPr lang="zh-CN" altLang="en-US" dirty="0"/>
          </a:p>
        </p:txBody>
      </p:sp>
      <p:pic>
        <p:nvPicPr>
          <p:cNvPr id="87" name="Picture 2" descr="G:\教研室\2014-05-26-PPT\社交网络点线图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844" b="14844"/>
          <a:stretch/>
        </p:blipFill>
        <p:spPr bwMode="auto">
          <a:xfrm>
            <a:off x="1217706" y="1506750"/>
            <a:ext cx="7048500" cy="4358929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88" name="组合 87"/>
          <p:cNvGrpSpPr/>
          <p:nvPr/>
        </p:nvGrpSpPr>
        <p:grpSpPr>
          <a:xfrm>
            <a:off x="1474663" y="1813465"/>
            <a:ext cx="6535962" cy="3837744"/>
            <a:chOff x="2259571" y="2588700"/>
            <a:chExt cx="6499468" cy="3830625"/>
          </a:xfrm>
        </p:grpSpPr>
        <p:pic>
          <p:nvPicPr>
            <p:cNvPr id="89" name="Picture 8" descr="http://t2.qlogo.cn/mbloghead/6a10efb383416d3d16bc/10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51951" y="2661026"/>
              <a:ext cx="554891" cy="499788"/>
            </a:xfrm>
            <a:prstGeom prst="ellipse">
              <a:avLst/>
            </a:prstGeom>
            <a:noFill/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90" name="组合 89"/>
            <p:cNvGrpSpPr/>
            <p:nvPr/>
          </p:nvGrpSpPr>
          <p:grpSpPr>
            <a:xfrm>
              <a:off x="2259571" y="2588700"/>
              <a:ext cx="6499468" cy="3830625"/>
              <a:chOff x="2259571" y="2588700"/>
              <a:chExt cx="6499468" cy="3830625"/>
            </a:xfrm>
          </p:grpSpPr>
          <p:pic>
            <p:nvPicPr>
              <p:cNvPr id="91" name="Picture 6" descr="http://t1.qlogo.cn/mbloghead/34627365f441fff4604e/100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2640601" y="2693919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92" name="Picture 10" descr="http://t1.qlogo.cn/mbloghead/53bc7358cdfbdd6dd9a2/100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/>
              <a:stretch>
                <a:fillRect/>
              </a:stretch>
            </p:blipFill>
            <p:spPr bwMode="auto">
              <a:xfrm>
                <a:off x="4114087" y="3727196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93" name="Picture 12" descr="http://t0.qlogo.cn/mbloghead/7b8cae1c3f732ac70568/100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4461808" y="2683224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94" name="Picture 14" descr="http://t0.qlogo.cn/mbloghead/d41880f943a29c9bcbbe/100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4983484" y="3078615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95" name="Picture 16" descr="http://t0.qlogo.cn/mbloghead/2263525c34c2f53f9ba4/100"/>
              <p:cNvPicPr>
                <a:picLocks noChangeAspect="1" noChangeArrowheads="1"/>
              </p:cNvPicPr>
              <p:nvPr/>
            </p:nvPicPr>
            <p:blipFill>
              <a:blip r:embed="rId10" cstate="print"/>
              <a:srcRect/>
              <a:stretch>
                <a:fillRect/>
              </a:stretch>
            </p:blipFill>
            <p:spPr bwMode="auto">
              <a:xfrm>
                <a:off x="5538281" y="2588700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96" name="Picture 18" descr="http://t2.qlogo.cn/mbloghead/2dcb1b3df3d4548e590e/100"/>
              <p:cNvPicPr>
                <a:picLocks noChangeAspect="1" noChangeArrowheads="1"/>
              </p:cNvPicPr>
              <p:nvPr/>
            </p:nvPicPr>
            <p:blipFill>
              <a:blip r:embed="rId11" cstate="print"/>
              <a:srcRect/>
              <a:stretch>
                <a:fillRect/>
              </a:stretch>
            </p:blipFill>
            <p:spPr bwMode="auto">
              <a:xfrm>
                <a:off x="6465539" y="2661026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97" name="Picture 20" descr="http://t2.qlogo.cn/mbloghead/92c1c196fbd9c9da3a82/100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7218936" y="2608828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98" name="Picture 22" descr="http://t2.qlogo.cn/mbloghead/cd432c3aa663e6449f7a/100"/>
              <p:cNvPicPr>
                <a:picLocks noChangeAspect="1" noChangeArrowheads="1"/>
              </p:cNvPicPr>
              <p:nvPr/>
            </p:nvPicPr>
            <p:blipFill>
              <a:blip r:embed="rId13" cstate="print"/>
              <a:srcRect/>
              <a:stretch>
                <a:fillRect/>
              </a:stretch>
            </p:blipFill>
            <p:spPr bwMode="auto">
              <a:xfrm>
                <a:off x="6443629" y="3779395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99" name="Picture 24" descr="http://t0.qlogo.cn/mbloghead/6f795087be97a2fc98c6/100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7649257" y="3205210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00" name="Picture 26" descr="http://t1.qlogo.cn/mbloghead/c4bf32535f92d79f87cc/100"/>
              <p:cNvPicPr>
                <a:picLocks noChangeAspect="1" noChangeArrowheads="1"/>
              </p:cNvPicPr>
              <p:nvPr/>
            </p:nvPicPr>
            <p:blipFill>
              <a:blip r:embed="rId15" cstate="print"/>
              <a:srcRect/>
              <a:stretch>
                <a:fillRect/>
              </a:stretch>
            </p:blipFill>
            <p:spPr bwMode="auto">
              <a:xfrm>
                <a:off x="8146194" y="2922019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01" name="Picture 28" descr="http://t0.qlogo.cn/mbloghead/60c8e2ace4052207cee2/100"/>
              <p:cNvPicPr>
                <a:picLocks noChangeAspect="1" noChangeArrowheads="1"/>
              </p:cNvPicPr>
              <p:nvPr/>
            </p:nvPicPr>
            <p:blipFill>
              <a:blip r:embed="rId16" cstate="print"/>
              <a:srcRect/>
              <a:stretch>
                <a:fillRect/>
              </a:stretch>
            </p:blipFill>
            <p:spPr bwMode="auto">
              <a:xfrm>
                <a:off x="8204148" y="3518402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02" name="Picture 30" descr="http://t0.qlogo.cn/mbloghead/d4a177750d5924354dbe/100"/>
              <p:cNvPicPr>
                <a:picLocks noChangeAspect="1" noChangeArrowheads="1"/>
              </p:cNvPicPr>
              <p:nvPr/>
            </p:nvPicPr>
            <p:blipFill>
              <a:blip r:embed="rId17" cstate="print"/>
              <a:srcRect/>
              <a:stretch>
                <a:fillRect/>
              </a:stretch>
            </p:blipFill>
            <p:spPr bwMode="auto">
              <a:xfrm>
                <a:off x="7765164" y="4092586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03" name="Picture 32" descr="http://t3.qlogo.cn/mbloghead/0ca4c37893bf67e29778/100"/>
              <p:cNvPicPr>
                <a:picLocks noChangeAspect="1" noChangeArrowheads="1"/>
              </p:cNvPicPr>
              <p:nvPr/>
            </p:nvPicPr>
            <p:blipFill>
              <a:blip r:embed="rId18" cstate="print"/>
              <a:srcRect/>
              <a:stretch>
                <a:fillRect/>
              </a:stretch>
            </p:blipFill>
            <p:spPr bwMode="auto">
              <a:xfrm>
                <a:off x="8054932" y="4979962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04" name="Picture 34" descr="http://t0.qlogo.cn/mbloghead/9e858fa2ab84842febea/100"/>
              <p:cNvPicPr>
                <a:picLocks noChangeAspect="1" noChangeArrowheads="1"/>
              </p:cNvPicPr>
              <p:nvPr/>
            </p:nvPicPr>
            <p:blipFill>
              <a:blip r:embed="rId19" cstate="print"/>
              <a:srcRect/>
              <a:stretch>
                <a:fillRect/>
              </a:stretch>
            </p:blipFill>
            <p:spPr bwMode="auto">
              <a:xfrm>
                <a:off x="7450751" y="5584147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05" name="Picture 36" descr="http://t1.qlogo.cn/mbloghead/e9b8234eee3920e532be/100"/>
              <p:cNvPicPr>
                <a:picLocks noChangeAspect="1" noChangeArrowheads="1"/>
              </p:cNvPicPr>
              <p:nvPr/>
            </p:nvPicPr>
            <p:blipFill>
              <a:blip r:embed="rId20" cstate="print"/>
              <a:srcRect/>
              <a:stretch>
                <a:fillRect/>
              </a:stretch>
            </p:blipFill>
            <p:spPr bwMode="auto">
              <a:xfrm>
                <a:off x="6953814" y="5240955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06" name="Picture 38" descr="http://t2.qlogo.cn/mbloghead/3d8b6925f0ec6c3ec5bc/100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6291678" y="5919537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07" name="Picture 40" descr="http://t0.qlogo.cn/mbloghead/ca0a86cdfb229eb27c06/100"/>
              <p:cNvPicPr>
                <a:picLocks noChangeAspect="1" noChangeArrowheads="1"/>
              </p:cNvPicPr>
              <p:nvPr/>
            </p:nvPicPr>
            <p:blipFill>
              <a:blip r:embed="rId22" cstate="print"/>
              <a:srcRect/>
              <a:stretch>
                <a:fillRect/>
              </a:stretch>
            </p:blipFill>
            <p:spPr bwMode="auto">
              <a:xfrm>
                <a:off x="5562927" y="5867338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08" name="Picture 42" descr="http://t2.qlogo.cn/mbloghead/4a232cd8a6132c286506/100"/>
              <p:cNvPicPr>
                <a:picLocks noChangeAspect="1" noChangeArrowheads="1"/>
              </p:cNvPicPr>
              <p:nvPr/>
            </p:nvPicPr>
            <p:blipFill>
              <a:blip r:embed="rId23" cstate="print"/>
              <a:srcRect/>
              <a:stretch>
                <a:fillRect/>
              </a:stretch>
            </p:blipFill>
            <p:spPr bwMode="auto">
              <a:xfrm>
                <a:off x="4668977" y="5658544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09" name="Picture 44" descr="http://t3.qlogo.cn/mbloghead/71f1ee7c79255bc2f240/100"/>
              <p:cNvPicPr>
                <a:picLocks noChangeAspect="1" noChangeArrowheads="1"/>
              </p:cNvPicPr>
              <p:nvPr/>
            </p:nvPicPr>
            <p:blipFill>
              <a:blip r:embed="rId24" cstate="print"/>
              <a:srcRect/>
              <a:stretch>
                <a:fillRect/>
              </a:stretch>
            </p:blipFill>
            <p:spPr bwMode="auto">
              <a:xfrm>
                <a:off x="4056133" y="5009963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10" name="Picture 46" descr="http://t0.qlogo.cn/mbloghead/0dc3777aad67464c12ea/100"/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3509905" y="5710743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11" name="Picture 48" descr="http://t0.qlogo.cn/mbloghead/ba7c48d1b96f4959b818/100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6059864" y="5218757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12" name="Picture 50" descr="http://t0.qlogo.cn/mbloghead/737499a9d3fa063bad9c/100"/>
              <p:cNvPicPr>
                <a:picLocks noChangeAspect="1" noChangeArrowheads="1"/>
              </p:cNvPicPr>
              <p:nvPr/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2839107" y="5240955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13" name="Picture 52" descr="http://t2.qlogo.cn/mbloghead/fdb6fa19dccca144c8ec/100"/>
              <p:cNvPicPr>
                <a:picLocks noChangeAspect="1" noChangeArrowheads="1"/>
              </p:cNvPicPr>
              <p:nvPr/>
            </p:nvPicPr>
            <p:blipFill>
              <a:blip r:embed="rId28" cstate="print"/>
              <a:srcRect/>
              <a:stretch>
                <a:fillRect/>
              </a:stretch>
            </p:blipFill>
            <p:spPr bwMode="auto">
              <a:xfrm>
                <a:off x="2549339" y="4823367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14" name="Picture 54" descr="http://t3.qlogo.cn/mbloghead/0ba4fbd453401a2e855c/100"/>
              <p:cNvPicPr>
                <a:picLocks noChangeAspect="1" noChangeArrowheads="1"/>
              </p:cNvPicPr>
              <p:nvPr/>
            </p:nvPicPr>
            <p:blipFill>
              <a:blip r:embed="rId29" cstate="print"/>
              <a:srcRect/>
              <a:stretch>
                <a:fillRect/>
              </a:stretch>
            </p:blipFill>
            <p:spPr bwMode="auto">
              <a:xfrm>
                <a:off x="2325757" y="4331381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15" name="Picture 56" descr="http://t2.qlogo.cn/mbloghead/a241849b052eee190856/100"/>
              <p:cNvPicPr>
                <a:picLocks noChangeAspect="1" noChangeArrowheads="1"/>
              </p:cNvPicPr>
              <p:nvPr/>
            </p:nvPicPr>
            <p:blipFill>
              <a:blip r:embed="rId30" cstate="print"/>
              <a:srcRect/>
              <a:stretch>
                <a:fillRect/>
              </a:stretch>
            </p:blipFill>
            <p:spPr bwMode="auto">
              <a:xfrm>
                <a:off x="2259571" y="3466203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16" name="Picture 58" descr="http://t0.qlogo.cn/mbloghead/4370ca30e141bf56ee62/100"/>
              <p:cNvPicPr>
                <a:picLocks noChangeAspect="1" noChangeArrowheads="1"/>
              </p:cNvPicPr>
              <p:nvPr/>
            </p:nvPicPr>
            <p:blipFill>
              <a:blip r:embed="rId31" cstate="print"/>
              <a:srcRect/>
              <a:stretch>
                <a:fillRect/>
              </a:stretch>
            </p:blipFill>
            <p:spPr bwMode="auto">
              <a:xfrm>
                <a:off x="2756508" y="3809395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17" name="Picture 60" descr="http://t2.qlogo.cn/mbloghead/51a6a3c9a93c81e99934/100"/>
              <p:cNvPicPr>
                <a:picLocks noChangeAspect="1" noChangeArrowheads="1"/>
              </p:cNvPicPr>
              <p:nvPr/>
            </p:nvPicPr>
            <p:blipFill>
              <a:blip r:embed="rId32" cstate="print"/>
              <a:srcRect/>
              <a:stretch>
                <a:fillRect/>
              </a:stretch>
            </p:blipFill>
            <p:spPr bwMode="auto">
              <a:xfrm>
                <a:off x="6490185" y="4693070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18" name="Picture 62" descr="http://t2.qlogo.cn/mbloghead/3d52d99c4bd9de4c158c/100"/>
              <p:cNvPicPr>
                <a:picLocks noChangeAspect="1" noChangeArrowheads="1"/>
              </p:cNvPicPr>
              <p:nvPr/>
            </p:nvPicPr>
            <p:blipFill>
              <a:blip r:embed="rId33" cstate="print"/>
              <a:srcRect/>
              <a:stretch>
                <a:fillRect/>
              </a:stretch>
            </p:blipFill>
            <p:spPr bwMode="auto">
              <a:xfrm>
                <a:off x="4900792" y="4457976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pic>
            <p:nvPicPr>
              <p:cNvPr id="119" name="Picture 64" descr="http://t1.qlogo.cn/mbloghead/6b5838b92507d2cffa56/100"/>
              <p:cNvPicPr>
                <a:picLocks noChangeAspect="1" noChangeArrowheads="1"/>
              </p:cNvPicPr>
              <p:nvPr/>
            </p:nvPicPr>
            <p:blipFill>
              <a:blip r:embed="rId34" cstate="print"/>
              <a:srcRect/>
              <a:stretch>
                <a:fillRect/>
              </a:stretch>
            </p:blipFill>
            <p:spPr bwMode="auto">
              <a:xfrm>
                <a:off x="5480328" y="3831593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sp>
            <p:nvSpPr>
              <p:cNvPr id="120" name="等腰三角形 119"/>
              <p:cNvSpPr/>
              <p:nvPr/>
            </p:nvSpPr>
            <p:spPr>
              <a:xfrm rot="20640000">
                <a:off x="3060006" y="3235211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21" name="等腰三角形 120"/>
              <p:cNvSpPr/>
              <p:nvPr/>
            </p:nvSpPr>
            <p:spPr>
              <a:xfrm rot="20940000">
                <a:off x="3087903" y="3391806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22" name="等腰三角形 121"/>
              <p:cNvSpPr/>
              <p:nvPr/>
            </p:nvSpPr>
            <p:spPr>
              <a:xfrm>
                <a:off x="3104230" y="3548402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23" name="等腰三角形 122"/>
              <p:cNvSpPr/>
              <p:nvPr/>
            </p:nvSpPr>
            <p:spPr>
              <a:xfrm>
                <a:off x="4031488" y="4122587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24" name="等腰三角形 123"/>
              <p:cNvSpPr/>
              <p:nvPr/>
            </p:nvSpPr>
            <p:spPr>
              <a:xfrm rot="21360000">
                <a:off x="3857627" y="4180129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25" name="等腰三角形 124"/>
              <p:cNvSpPr/>
              <p:nvPr/>
            </p:nvSpPr>
            <p:spPr>
              <a:xfrm>
                <a:off x="3683766" y="4259043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26" name="等腰三角形 125"/>
              <p:cNvSpPr/>
              <p:nvPr/>
            </p:nvSpPr>
            <p:spPr>
              <a:xfrm rot="21420000">
                <a:off x="3523153" y="4351109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27" name="等腰三角形 126"/>
              <p:cNvSpPr/>
              <p:nvPr/>
            </p:nvSpPr>
            <p:spPr>
              <a:xfrm>
                <a:off x="3377129" y="4430023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28" name="等腰三角形 127"/>
              <p:cNvSpPr/>
              <p:nvPr/>
            </p:nvSpPr>
            <p:spPr>
              <a:xfrm rot="20820000">
                <a:off x="3220137" y="4522090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29" name="等腰三角形 128"/>
              <p:cNvSpPr/>
              <p:nvPr/>
            </p:nvSpPr>
            <p:spPr>
              <a:xfrm rot="20880000">
                <a:off x="3046276" y="4666765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30" name="等腰三角形 129"/>
              <p:cNvSpPr/>
              <p:nvPr/>
            </p:nvSpPr>
            <p:spPr>
              <a:xfrm>
                <a:off x="4574524" y="4226984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31" name="等腰三角形 130"/>
              <p:cNvSpPr/>
              <p:nvPr/>
            </p:nvSpPr>
            <p:spPr>
              <a:xfrm>
                <a:off x="4691343" y="4338340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32" name="等腰三角形 131"/>
              <p:cNvSpPr/>
              <p:nvPr/>
            </p:nvSpPr>
            <p:spPr>
              <a:xfrm>
                <a:off x="4808162" y="4430023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33" name="等腰三角形 132"/>
              <p:cNvSpPr/>
              <p:nvPr/>
            </p:nvSpPr>
            <p:spPr>
              <a:xfrm>
                <a:off x="5306467" y="4957764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34" name="等腰三角形 133"/>
              <p:cNvSpPr/>
              <p:nvPr/>
            </p:nvSpPr>
            <p:spPr>
              <a:xfrm>
                <a:off x="5450667" y="5087639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35" name="等腰三角形 134"/>
              <p:cNvSpPr/>
              <p:nvPr/>
            </p:nvSpPr>
            <p:spPr>
              <a:xfrm>
                <a:off x="5625896" y="5192857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36" name="等腰三角形 135"/>
              <p:cNvSpPr/>
              <p:nvPr/>
            </p:nvSpPr>
            <p:spPr>
              <a:xfrm>
                <a:off x="5801124" y="5298076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37" name="等腰三角形 136"/>
              <p:cNvSpPr/>
              <p:nvPr/>
            </p:nvSpPr>
            <p:spPr>
              <a:xfrm rot="20100000">
                <a:off x="5509077" y="4587851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38" name="等腰三角形 137"/>
              <p:cNvSpPr/>
              <p:nvPr/>
            </p:nvSpPr>
            <p:spPr>
              <a:xfrm rot="20040000">
                <a:off x="5713510" y="4601003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39" name="等腰三角形 138"/>
              <p:cNvSpPr/>
              <p:nvPr/>
            </p:nvSpPr>
            <p:spPr>
              <a:xfrm rot="20640000">
                <a:off x="5943957" y="4644573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40" name="等腰三角形 139"/>
              <p:cNvSpPr/>
              <p:nvPr/>
            </p:nvSpPr>
            <p:spPr>
              <a:xfrm rot="20580000">
                <a:off x="6117818" y="4696771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41" name="等腰三角形 140"/>
              <p:cNvSpPr/>
              <p:nvPr/>
            </p:nvSpPr>
            <p:spPr>
              <a:xfrm rot="20820000">
                <a:off x="6291678" y="4748970"/>
                <a:ext cx="115907" cy="10439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42" name="等腰三角形 141"/>
              <p:cNvSpPr/>
              <p:nvPr/>
            </p:nvSpPr>
            <p:spPr>
              <a:xfrm rot="18480000">
                <a:off x="7050830" y="3950785"/>
                <a:ext cx="104397" cy="11590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43" name="等腰三角形 142"/>
              <p:cNvSpPr/>
              <p:nvPr/>
            </p:nvSpPr>
            <p:spPr>
              <a:xfrm rot="17700000">
                <a:off x="7224691" y="3898176"/>
                <a:ext cx="104397" cy="11590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44" name="等腰三角形 143"/>
              <p:cNvSpPr/>
              <p:nvPr/>
            </p:nvSpPr>
            <p:spPr>
              <a:xfrm rot="3180000">
                <a:off x="7456506" y="3803640"/>
                <a:ext cx="104397" cy="11590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  <p:sp>
            <p:nvSpPr>
              <p:cNvPr id="145" name="等腰三角形 144"/>
              <p:cNvSpPr/>
              <p:nvPr/>
            </p:nvSpPr>
            <p:spPr>
              <a:xfrm rot="2820000">
                <a:off x="7630367" y="3699243"/>
                <a:ext cx="104397" cy="115907"/>
              </a:xfrm>
              <a:prstGeom prst="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noFill/>
                </a:endParaRPr>
              </a:p>
            </p:txBody>
          </p:sp>
        </p:grpSp>
      </p:grpSp>
      <p:grpSp>
        <p:nvGrpSpPr>
          <p:cNvPr id="146" name="组合 145"/>
          <p:cNvGrpSpPr/>
          <p:nvPr/>
        </p:nvGrpSpPr>
        <p:grpSpPr>
          <a:xfrm>
            <a:off x="2412425" y="2256639"/>
            <a:ext cx="4502092" cy="1956511"/>
            <a:chOff x="3320302" y="2574628"/>
            <a:chExt cx="4502092" cy="1956511"/>
          </a:xfrm>
        </p:grpSpPr>
        <p:grpSp>
          <p:nvGrpSpPr>
            <p:cNvPr id="149" name="组合 148"/>
            <p:cNvGrpSpPr/>
            <p:nvPr/>
          </p:nvGrpSpPr>
          <p:grpSpPr>
            <a:xfrm rot="21392520">
              <a:off x="3406780" y="2574628"/>
              <a:ext cx="747466" cy="609600"/>
              <a:chOff x="3406780" y="3050878"/>
              <a:chExt cx="747466" cy="609600"/>
            </a:xfrm>
            <a:solidFill>
              <a:srgbClr val="92D050"/>
            </a:solidFill>
          </p:grpSpPr>
          <p:sp>
            <p:nvSpPr>
              <p:cNvPr id="215" name="等腰三角形 214"/>
              <p:cNvSpPr/>
              <p:nvPr/>
            </p:nvSpPr>
            <p:spPr>
              <a:xfrm>
                <a:off x="3406780" y="3050878"/>
                <a:ext cx="233116" cy="247650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等腰三角形 215"/>
              <p:cNvSpPr/>
              <p:nvPr/>
            </p:nvSpPr>
            <p:spPr>
              <a:xfrm>
                <a:off x="3673480" y="3241378"/>
                <a:ext cx="233116" cy="247650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等腰三角形 216"/>
              <p:cNvSpPr/>
              <p:nvPr/>
            </p:nvSpPr>
            <p:spPr>
              <a:xfrm>
                <a:off x="3921130" y="3412828"/>
                <a:ext cx="233116" cy="247650"/>
              </a:xfrm>
              <a:prstGeom prst="triangle">
                <a:avLst/>
              </a:prstGeom>
              <a:grp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5" name="组合 204"/>
            <p:cNvGrpSpPr/>
            <p:nvPr/>
          </p:nvGrpSpPr>
          <p:grpSpPr>
            <a:xfrm rot="17049236">
              <a:off x="3251369" y="3852606"/>
              <a:ext cx="747466" cy="609600"/>
              <a:chOff x="3406780" y="3050878"/>
              <a:chExt cx="747466" cy="609600"/>
            </a:xfrm>
            <a:solidFill>
              <a:srgbClr val="7030A0"/>
            </a:solidFill>
          </p:grpSpPr>
          <p:sp>
            <p:nvSpPr>
              <p:cNvPr id="212" name="等腰三角形 211"/>
              <p:cNvSpPr/>
              <p:nvPr/>
            </p:nvSpPr>
            <p:spPr>
              <a:xfrm>
                <a:off x="3406780" y="3050878"/>
                <a:ext cx="233116" cy="247650"/>
              </a:xfrm>
              <a:prstGeom prst="triangle">
                <a:avLst/>
              </a:prstGeom>
              <a:grp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等腰三角形 212"/>
              <p:cNvSpPr/>
              <p:nvPr/>
            </p:nvSpPr>
            <p:spPr>
              <a:xfrm>
                <a:off x="3673480" y="3241378"/>
                <a:ext cx="233116" cy="247650"/>
              </a:xfrm>
              <a:prstGeom prst="triangle">
                <a:avLst/>
              </a:prstGeom>
              <a:grp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等腰三角形 213"/>
              <p:cNvSpPr/>
              <p:nvPr/>
            </p:nvSpPr>
            <p:spPr>
              <a:xfrm>
                <a:off x="3921130" y="3412828"/>
                <a:ext cx="233116" cy="247650"/>
              </a:xfrm>
              <a:prstGeom prst="triangle">
                <a:avLst/>
              </a:prstGeom>
              <a:grpFill/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6" name="组合 205"/>
            <p:cNvGrpSpPr/>
            <p:nvPr/>
          </p:nvGrpSpPr>
          <p:grpSpPr>
            <a:xfrm>
              <a:off x="6280104" y="3777996"/>
              <a:ext cx="1542290" cy="479032"/>
              <a:chOff x="6280104" y="4311396"/>
              <a:chExt cx="1542290" cy="479032"/>
            </a:xfrm>
          </p:grpSpPr>
          <p:sp>
            <p:nvSpPr>
              <p:cNvPr id="207" name="等腰三角形 206"/>
              <p:cNvSpPr/>
              <p:nvPr/>
            </p:nvSpPr>
            <p:spPr>
              <a:xfrm rot="19080000">
                <a:off x="6280104" y="4311396"/>
                <a:ext cx="233116" cy="247650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等腰三角形 207"/>
              <p:cNvSpPr/>
              <p:nvPr/>
            </p:nvSpPr>
            <p:spPr>
              <a:xfrm rot="19080000">
                <a:off x="6594378" y="4404406"/>
                <a:ext cx="233116" cy="247650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等腰三角形 208"/>
              <p:cNvSpPr/>
              <p:nvPr/>
            </p:nvSpPr>
            <p:spPr>
              <a:xfrm rot="19080000">
                <a:off x="6884428" y="4485628"/>
                <a:ext cx="233116" cy="247650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等腰三角形 209"/>
              <p:cNvSpPr/>
              <p:nvPr/>
            </p:nvSpPr>
            <p:spPr>
              <a:xfrm rot="19080000">
                <a:off x="7265428" y="4542778"/>
                <a:ext cx="233116" cy="247650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1" name="等腰三角形 210"/>
              <p:cNvSpPr/>
              <p:nvPr/>
            </p:nvSpPr>
            <p:spPr>
              <a:xfrm rot="18900000">
                <a:off x="7589278" y="4504678"/>
                <a:ext cx="233116" cy="247650"/>
              </a:xfrm>
              <a:prstGeom prst="triangle">
                <a:avLst/>
              </a:prstGeom>
              <a:solidFill>
                <a:srgbClr val="FFFF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3812" name="TextBox 144"/>
          <p:cNvSpPr txBox="1">
            <a:spLocks noChangeArrowheads="1"/>
          </p:cNvSpPr>
          <p:nvPr/>
        </p:nvSpPr>
        <p:spPr bwMode="auto">
          <a:xfrm>
            <a:off x="827584" y="5723786"/>
            <a:ext cx="7489825" cy="831850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sz="2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zh-CN" sz="2000" dirty="0">
                <a:solidFill>
                  <a:srgbClr val="000000"/>
                </a:solidFill>
                <a:latin typeface="Calibri" pitchFamily="34" charset="0"/>
              </a:rPr>
              <a:t>“网络信息”及其传播是社交网络的出发点和归宿，也是群体行为的诱因和效果，同样影响关系结构的变化，是社交网络的客体</a:t>
            </a:r>
            <a:endParaRPr lang="zh-CN" altLang="en-US" sz="2000" dirty="0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84" name="五边形 83"/>
          <p:cNvSpPr/>
          <p:nvPr/>
        </p:nvSpPr>
        <p:spPr>
          <a:xfrm rot="5400000">
            <a:off x="1320382" y="55882"/>
            <a:ext cx="588071" cy="2869812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2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结  构</a:t>
            </a:r>
          </a:p>
        </p:txBody>
      </p:sp>
      <p:sp>
        <p:nvSpPr>
          <p:cNvPr id="85" name="五边形 84"/>
          <p:cNvSpPr/>
          <p:nvPr/>
        </p:nvSpPr>
        <p:spPr>
          <a:xfrm rot="5400000">
            <a:off x="4319507" y="55881"/>
            <a:ext cx="588069" cy="2869812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2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群  体</a:t>
            </a:r>
          </a:p>
        </p:txBody>
      </p:sp>
      <p:sp>
        <p:nvSpPr>
          <p:cNvPr id="150" name="五边形 149"/>
          <p:cNvSpPr/>
          <p:nvPr/>
        </p:nvSpPr>
        <p:spPr>
          <a:xfrm rot="5400000">
            <a:off x="7318629" y="55883"/>
            <a:ext cx="588072" cy="2869812"/>
          </a:xfrm>
          <a:prstGeom prst="homePlat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信  息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427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标题 2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dirty="0"/>
              <a:t>社交网络的数据特点</a:t>
            </a:r>
            <a:r>
              <a:rPr lang="en-US" altLang="zh-CN" dirty="0"/>
              <a:t>—</a:t>
            </a:r>
            <a:r>
              <a:rPr lang="zh-CN" altLang="en-US" dirty="0"/>
              <a:t>我们的视角</a:t>
            </a:r>
          </a:p>
        </p:txBody>
      </p:sp>
      <p:sp>
        <p:nvSpPr>
          <p:cNvPr id="590" name="TextBox 589"/>
          <p:cNvSpPr txBox="1"/>
          <p:nvPr/>
        </p:nvSpPr>
        <p:spPr>
          <a:xfrm>
            <a:off x="109670" y="2317637"/>
            <a:ext cx="2880000" cy="415139"/>
          </a:xfrm>
          <a:prstGeom prst="rect">
            <a:avLst/>
          </a:prstGeom>
          <a:solidFill>
            <a:srgbClr val="BA6E6E"/>
          </a:solidFill>
          <a:ln w="3175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342900" indent="-342900">
              <a:lnSpc>
                <a:spcPct val="120000"/>
              </a:lnSpc>
              <a:buFont typeface="Wingdings" pitchFamily="2" charset="2"/>
              <a:buChar char="Ø"/>
              <a:defRPr sz="16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1800" dirty="0" smtClean="0">
                <a:solidFill>
                  <a:schemeClr val="bg1"/>
                </a:solidFill>
              </a:rPr>
              <a:t>节点</a:t>
            </a:r>
            <a:r>
              <a:rPr lang="zh-CN" altLang="en-US" sz="1800" dirty="0">
                <a:solidFill>
                  <a:schemeClr val="bg1"/>
                </a:solidFill>
              </a:rPr>
              <a:t>海量性</a:t>
            </a:r>
          </a:p>
        </p:txBody>
      </p:sp>
      <p:sp>
        <p:nvSpPr>
          <p:cNvPr id="38" name="折角形 37"/>
          <p:cNvSpPr/>
          <p:nvPr/>
        </p:nvSpPr>
        <p:spPr>
          <a:xfrm>
            <a:off x="109668" y="2822415"/>
            <a:ext cx="2880001" cy="3717190"/>
          </a:xfrm>
          <a:prstGeom prst="foldedCorner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182880" bIns="182880" numCol="1" spcCol="1270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Facebook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在全球拥有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超过</a:t>
            </a:r>
            <a:r>
              <a:rPr lang="en-US" altLang="zh-CN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的活跃用户用户之间的关系结构非常复杂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7670" y="2317637"/>
            <a:ext cx="2880000" cy="415139"/>
          </a:xfrm>
          <a:prstGeom prst="rect">
            <a:avLst/>
          </a:prstGeom>
          <a:solidFill>
            <a:srgbClr val="BA6E6E"/>
          </a:solidFill>
          <a:ln w="3175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342900" indent="-342900">
              <a:lnSpc>
                <a:spcPct val="120000"/>
              </a:lnSpc>
              <a:buFont typeface="Wingdings" pitchFamily="2" charset="2"/>
              <a:buChar char="Ø"/>
              <a:defRPr sz="16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结构复杂性</a:t>
            </a:r>
          </a:p>
        </p:txBody>
      </p:sp>
      <p:sp>
        <p:nvSpPr>
          <p:cNvPr id="8" name="折角形 7"/>
          <p:cNvSpPr/>
          <p:nvPr/>
        </p:nvSpPr>
        <p:spPr>
          <a:xfrm>
            <a:off x="3157670" y="2822415"/>
            <a:ext cx="2880000" cy="3717190"/>
          </a:xfrm>
          <a:prstGeom prst="foldedCorner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182880" bIns="182880" numCol="1" spcCol="1270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新浪微博有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5.36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亿用户，用户间关系包括关注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粉丝，提及，转发等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67570" y="2317637"/>
            <a:ext cx="2880000" cy="415139"/>
          </a:xfrm>
          <a:prstGeom prst="rect">
            <a:avLst/>
          </a:prstGeom>
          <a:solidFill>
            <a:srgbClr val="BA6E6E"/>
          </a:solidFill>
          <a:ln w="3175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342900" indent="-342900">
              <a:lnSpc>
                <a:spcPct val="120000"/>
              </a:lnSpc>
              <a:buFont typeface="Wingdings" pitchFamily="2" charset="2"/>
              <a:buChar char="Ø"/>
              <a:defRPr sz="16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1800" dirty="0">
                <a:solidFill>
                  <a:schemeClr val="bg1"/>
                </a:solidFill>
              </a:rPr>
              <a:t>多维演化性</a:t>
            </a:r>
          </a:p>
        </p:txBody>
      </p:sp>
      <p:sp>
        <p:nvSpPr>
          <p:cNvPr id="42" name="折角形 41"/>
          <p:cNvSpPr/>
          <p:nvPr/>
        </p:nvSpPr>
        <p:spPr>
          <a:xfrm>
            <a:off x="6167570" y="2822415"/>
            <a:ext cx="2880000" cy="3717190"/>
          </a:xfrm>
          <a:prstGeom prst="foldedCorner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182880" bIns="182880" numCol="1" spcCol="1270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Twitter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中一个讨论传染病的社区在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天内的演化图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675" y="3865582"/>
            <a:ext cx="977259" cy="84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398" y="5060239"/>
            <a:ext cx="1879814" cy="1464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下箭头 35"/>
          <p:cNvSpPr/>
          <p:nvPr/>
        </p:nvSpPr>
        <p:spPr>
          <a:xfrm>
            <a:off x="7611716" y="4725066"/>
            <a:ext cx="295510" cy="30166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37" name="TextBox 36"/>
          <p:cNvSpPr txBox="1"/>
          <p:nvPr/>
        </p:nvSpPr>
        <p:spPr>
          <a:xfrm>
            <a:off x="6246427" y="3981808"/>
            <a:ext cx="400110" cy="5760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初期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275757" y="5504249"/>
            <a:ext cx="400110" cy="9425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天后</a:t>
            </a:r>
          </a:p>
        </p:txBody>
      </p:sp>
      <p:sp>
        <p:nvSpPr>
          <p:cNvPr id="26" name="五边形 25"/>
          <p:cNvSpPr/>
          <p:nvPr/>
        </p:nvSpPr>
        <p:spPr>
          <a:xfrm rot="5400000">
            <a:off x="1320382" y="55882"/>
            <a:ext cx="588071" cy="2869812"/>
          </a:xfrm>
          <a:prstGeom prst="homePlat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结  构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五边形 26"/>
          <p:cNvSpPr/>
          <p:nvPr/>
        </p:nvSpPr>
        <p:spPr>
          <a:xfrm rot="5400000">
            <a:off x="4319507" y="55881"/>
            <a:ext cx="588069" cy="2869812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2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群  体</a:t>
            </a:r>
          </a:p>
        </p:txBody>
      </p:sp>
      <p:sp>
        <p:nvSpPr>
          <p:cNvPr id="28" name="五边形 27"/>
          <p:cNvSpPr/>
          <p:nvPr/>
        </p:nvSpPr>
        <p:spPr>
          <a:xfrm rot="5400000">
            <a:off x="7318629" y="55883"/>
            <a:ext cx="588072" cy="2869812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2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信  息</a:t>
            </a:r>
          </a:p>
        </p:txBody>
      </p:sp>
      <p:sp>
        <p:nvSpPr>
          <p:cNvPr id="29" name="矩形 28"/>
          <p:cNvSpPr/>
          <p:nvPr/>
        </p:nvSpPr>
        <p:spPr>
          <a:xfrm>
            <a:off x="119195" y="1837481"/>
            <a:ext cx="895695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社交网络结构的特点</a:t>
            </a:r>
            <a:endParaRPr lang="zh-CN" altLang="en-US" sz="20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/>
          <a:srcRect r="25038"/>
          <a:stretch/>
        </p:blipFill>
        <p:spPr>
          <a:xfrm>
            <a:off x="109450" y="3981808"/>
            <a:ext cx="2840542" cy="254251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/>
          <a:srcRect b="6587"/>
          <a:stretch/>
        </p:blipFill>
        <p:spPr>
          <a:xfrm>
            <a:off x="3208818" y="3981808"/>
            <a:ext cx="2777703" cy="24681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3625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7468">
        <p:fade/>
      </p:transition>
    </mc:Choice>
    <mc:Fallback xmlns="">
      <p:transition spd="med" advClick="0" advTm="174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标题 2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dirty="0"/>
              <a:t>社交</a:t>
            </a:r>
            <a:r>
              <a:rPr lang="zh-CN" altLang="en-US" dirty="0" smtClean="0"/>
              <a:t>网络的数据特点</a:t>
            </a:r>
            <a:r>
              <a:rPr lang="en-US" altLang="zh-CN" dirty="0" smtClean="0"/>
              <a:t>—</a:t>
            </a:r>
            <a:r>
              <a:rPr lang="zh-CN" altLang="en-US" dirty="0"/>
              <a:t>我们的视角</a:t>
            </a:r>
          </a:p>
        </p:txBody>
      </p:sp>
      <p:sp>
        <p:nvSpPr>
          <p:cNvPr id="19" name="折角形 18"/>
          <p:cNvSpPr/>
          <p:nvPr/>
        </p:nvSpPr>
        <p:spPr>
          <a:xfrm>
            <a:off x="6167570" y="2884830"/>
            <a:ext cx="2880000" cy="3717190"/>
          </a:xfrm>
          <a:prstGeom prst="foldedCorner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182880" bIns="182880" numCol="1" spcCol="1270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人们在一天中的早餐时段最正面积极，午餐过后，人们的心情逐渐跌到谷底；临睡之前，人们的情绪又开始急剧回升。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495" y="4320336"/>
            <a:ext cx="2660783" cy="223599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折角形 37"/>
          <p:cNvSpPr/>
          <p:nvPr/>
        </p:nvSpPr>
        <p:spPr>
          <a:xfrm>
            <a:off x="109668" y="2884830"/>
            <a:ext cx="2880001" cy="3717190"/>
          </a:xfrm>
          <a:prstGeom prst="foldedCorner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182880" bIns="182880" numCol="1" spcCol="1270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数个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Twitter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用户发布虚假消息，引发大批农民工逃离孟买、班加罗尔和金奈等城市的公共群体恐慌事件</a:t>
            </a:r>
            <a:endParaRPr lang="zh-CN" altLang="en-US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折角形 7"/>
          <p:cNvSpPr/>
          <p:nvPr/>
        </p:nvSpPr>
        <p:spPr>
          <a:xfrm>
            <a:off x="3157670" y="2884830"/>
            <a:ext cx="2880000" cy="3717190"/>
          </a:xfrm>
          <a:prstGeom prst="foldedCorner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182880" bIns="182880" numCol="1" spcCol="1270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日，讨论“</a:t>
            </a:r>
            <a:r>
              <a:rPr lang="en-US" altLang="zh-CN" sz="1400" b="1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bigdata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Twitter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用户组成的社区。交互关系包括提及，回复和关注</a:t>
            </a:r>
            <a:r>
              <a:rPr lang="en-US" altLang="zh-CN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粉丝等关系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830" y="4320336"/>
            <a:ext cx="2570214" cy="22303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五边形 21"/>
          <p:cNvSpPr/>
          <p:nvPr/>
        </p:nvSpPr>
        <p:spPr>
          <a:xfrm rot="5400000">
            <a:off x="1320382" y="127890"/>
            <a:ext cx="588071" cy="2869812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2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结  构</a:t>
            </a:r>
          </a:p>
        </p:txBody>
      </p:sp>
      <p:sp>
        <p:nvSpPr>
          <p:cNvPr id="23" name="五边形 22"/>
          <p:cNvSpPr/>
          <p:nvPr/>
        </p:nvSpPr>
        <p:spPr>
          <a:xfrm rot="5400000">
            <a:off x="4319507" y="127889"/>
            <a:ext cx="588069" cy="2869812"/>
          </a:xfrm>
          <a:prstGeom prst="homePlat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群  体</a:t>
            </a:r>
          </a:p>
        </p:txBody>
      </p:sp>
      <p:sp>
        <p:nvSpPr>
          <p:cNvPr id="24" name="五边形 23"/>
          <p:cNvSpPr/>
          <p:nvPr/>
        </p:nvSpPr>
        <p:spPr>
          <a:xfrm rot="5400000">
            <a:off x="7318629" y="127891"/>
            <a:ext cx="588072" cy="2869812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2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信  息</a:t>
            </a:r>
          </a:p>
        </p:txBody>
      </p:sp>
      <p:sp>
        <p:nvSpPr>
          <p:cNvPr id="25" name="矩形 24"/>
          <p:cNvSpPr/>
          <p:nvPr/>
        </p:nvSpPr>
        <p:spPr>
          <a:xfrm>
            <a:off x="119195" y="1909489"/>
            <a:ext cx="895695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群体互动的特点</a:t>
            </a:r>
          </a:p>
        </p:txBody>
      </p:sp>
      <p:sp>
        <p:nvSpPr>
          <p:cNvPr id="26" name="TextBox 589"/>
          <p:cNvSpPr txBox="1"/>
          <p:nvPr/>
        </p:nvSpPr>
        <p:spPr>
          <a:xfrm>
            <a:off x="109670" y="2389645"/>
            <a:ext cx="2880000" cy="415139"/>
          </a:xfrm>
          <a:prstGeom prst="rect">
            <a:avLst/>
          </a:prstGeom>
          <a:solidFill>
            <a:srgbClr val="BA6E6E"/>
          </a:solidFill>
          <a:ln w="3175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342900" indent="-342900">
              <a:lnSpc>
                <a:spcPct val="120000"/>
              </a:lnSpc>
              <a:buFont typeface="Wingdings" pitchFamily="2" charset="2"/>
              <a:buChar char="Ø"/>
              <a:defRPr sz="16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1800" dirty="0"/>
              <a:t>群体集合</a:t>
            </a:r>
          </a:p>
        </p:txBody>
      </p:sp>
      <p:sp>
        <p:nvSpPr>
          <p:cNvPr id="27" name="TextBox 6"/>
          <p:cNvSpPr txBox="1"/>
          <p:nvPr/>
        </p:nvSpPr>
        <p:spPr>
          <a:xfrm>
            <a:off x="3157670" y="2389645"/>
            <a:ext cx="2880000" cy="415139"/>
          </a:xfrm>
          <a:prstGeom prst="rect">
            <a:avLst/>
          </a:prstGeom>
          <a:solidFill>
            <a:srgbClr val="BA6E6E"/>
          </a:solidFill>
          <a:ln w="3175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342900" indent="-342900">
              <a:lnSpc>
                <a:spcPct val="120000"/>
              </a:lnSpc>
              <a:buFont typeface="Wingdings" pitchFamily="2" charset="2"/>
              <a:buChar char="Ø"/>
              <a:defRPr sz="16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1800" dirty="0"/>
              <a:t>强交互 </a:t>
            </a:r>
          </a:p>
        </p:txBody>
      </p:sp>
      <p:sp>
        <p:nvSpPr>
          <p:cNvPr id="28" name="TextBox 40"/>
          <p:cNvSpPr txBox="1"/>
          <p:nvPr/>
        </p:nvSpPr>
        <p:spPr>
          <a:xfrm>
            <a:off x="6167570" y="2389645"/>
            <a:ext cx="2880000" cy="415139"/>
          </a:xfrm>
          <a:prstGeom prst="rect">
            <a:avLst/>
          </a:prstGeom>
          <a:solidFill>
            <a:srgbClr val="BA6E6E"/>
          </a:solidFill>
          <a:ln w="3175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342900" indent="-342900">
              <a:lnSpc>
                <a:spcPct val="120000"/>
              </a:lnSpc>
              <a:buFont typeface="Wingdings" pitchFamily="2" charset="2"/>
              <a:buChar char="Ø"/>
              <a:defRPr sz="16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1800" dirty="0"/>
              <a:t>情感变化急剧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1" y="4320336"/>
            <a:ext cx="2772303" cy="22303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943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7468">
        <p:fade/>
      </p:transition>
    </mc:Choice>
    <mc:Fallback xmlns="">
      <p:transition spd="med" advClick="0" advTm="174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标题 2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CN" altLang="en-US" dirty="0"/>
              <a:t>社交</a:t>
            </a:r>
            <a:r>
              <a:rPr lang="zh-CN" altLang="en-US" dirty="0" smtClean="0"/>
              <a:t>网络的数据特点</a:t>
            </a:r>
            <a:r>
              <a:rPr lang="en-US" altLang="zh-CN" dirty="0" smtClean="0"/>
              <a:t>—</a:t>
            </a:r>
            <a:r>
              <a:rPr lang="zh-CN" altLang="en-US" dirty="0"/>
              <a:t>我们的视角</a:t>
            </a:r>
          </a:p>
        </p:txBody>
      </p:sp>
      <p:sp>
        <p:nvSpPr>
          <p:cNvPr id="19" name="折角形 18"/>
          <p:cNvSpPr/>
          <p:nvPr/>
        </p:nvSpPr>
        <p:spPr>
          <a:xfrm>
            <a:off x="6133305" y="2812822"/>
            <a:ext cx="2880000" cy="3717190"/>
          </a:xfrm>
          <a:prstGeom prst="foldedCorner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182880" bIns="182880" numCol="1" spcCol="1270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年，埃及革命中穆巴拉克宣布下台时一个小时内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Twitter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中话题“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Jan25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”的传播演化示意图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815" y="4218794"/>
            <a:ext cx="2766522" cy="228053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折角形 37"/>
          <p:cNvSpPr/>
          <p:nvPr/>
        </p:nvSpPr>
        <p:spPr>
          <a:xfrm>
            <a:off x="120820" y="2812822"/>
            <a:ext cx="2880001" cy="3717190"/>
          </a:xfrm>
          <a:prstGeom prst="foldedCorner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182880" bIns="182880" numCol="1" spcCol="1270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突发事件发生时，网民在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多个社交网络</a:t>
            </a:r>
            <a:r>
              <a:rPr lang="zh-CN" altLang="en-US" sz="1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平台上</a:t>
            </a:r>
            <a:r>
              <a:rPr lang="zh-CN" altLang="en-US" sz="1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并发发布信息。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折角形 7"/>
          <p:cNvSpPr/>
          <p:nvPr/>
        </p:nvSpPr>
        <p:spPr>
          <a:xfrm>
            <a:off x="3168822" y="2812822"/>
            <a:ext cx="2880000" cy="3717190"/>
          </a:xfrm>
          <a:prstGeom prst="foldedCorner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2880" tIns="182880" rIns="182880" bIns="182880" numCol="1" spcCol="1270" anchor="t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荷兰皇家航空公司运用社交媒体营销传播，利用</a:t>
            </a:r>
            <a:r>
              <a:rPr lang="en-US" altLang="zh-CN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Twitter</a:t>
            </a:r>
            <a:r>
              <a:rPr lang="zh-CN" altLang="en-US" sz="14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用户之间的相互影响，取得了很好的效果。</a:t>
            </a:r>
            <a:endParaRPr lang="en-US" altLang="zh-CN" sz="1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五边形 21"/>
          <p:cNvSpPr/>
          <p:nvPr/>
        </p:nvSpPr>
        <p:spPr>
          <a:xfrm rot="5400000">
            <a:off x="1320382" y="55882"/>
            <a:ext cx="588071" cy="2869812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2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结  构</a:t>
            </a:r>
          </a:p>
        </p:txBody>
      </p:sp>
      <p:sp>
        <p:nvSpPr>
          <p:cNvPr id="23" name="五边形 22"/>
          <p:cNvSpPr/>
          <p:nvPr/>
        </p:nvSpPr>
        <p:spPr>
          <a:xfrm rot="5400000">
            <a:off x="4319507" y="55881"/>
            <a:ext cx="588069" cy="2869812"/>
          </a:xfrm>
          <a:prstGeom prst="homePlate">
            <a:avLst/>
          </a:prstGeom>
          <a:solidFill>
            <a:schemeClr val="bg1">
              <a:lumMod val="85000"/>
            </a:schemeClr>
          </a:solidFill>
          <a:ln w="9525">
            <a:solidFill>
              <a:srgbClr val="002060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群  体</a:t>
            </a:r>
          </a:p>
        </p:txBody>
      </p:sp>
      <p:sp>
        <p:nvSpPr>
          <p:cNvPr id="24" name="五边形 23"/>
          <p:cNvSpPr/>
          <p:nvPr/>
        </p:nvSpPr>
        <p:spPr>
          <a:xfrm rot="5400000">
            <a:off x="7318629" y="55883"/>
            <a:ext cx="588072" cy="2869812"/>
          </a:xfrm>
          <a:prstGeom prst="homePlat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信  息</a:t>
            </a:r>
          </a:p>
        </p:txBody>
      </p:sp>
      <p:sp>
        <p:nvSpPr>
          <p:cNvPr id="25" name="矩形 24"/>
          <p:cNvSpPr/>
          <p:nvPr/>
        </p:nvSpPr>
        <p:spPr>
          <a:xfrm>
            <a:off x="119195" y="1837481"/>
            <a:ext cx="8956950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n"/>
            </a:pP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信息传播的特点</a:t>
            </a:r>
          </a:p>
        </p:txBody>
      </p:sp>
      <p:sp>
        <p:nvSpPr>
          <p:cNvPr id="26" name="TextBox 589"/>
          <p:cNvSpPr txBox="1"/>
          <p:nvPr/>
        </p:nvSpPr>
        <p:spPr>
          <a:xfrm>
            <a:off x="109670" y="2317637"/>
            <a:ext cx="2880000" cy="415139"/>
          </a:xfrm>
          <a:prstGeom prst="rect">
            <a:avLst/>
          </a:prstGeom>
          <a:solidFill>
            <a:srgbClr val="BA6E6E"/>
          </a:solidFill>
          <a:ln w="3175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342900" indent="-342900">
              <a:lnSpc>
                <a:spcPct val="120000"/>
              </a:lnSpc>
              <a:buFont typeface="Wingdings" pitchFamily="2" charset="2"/>
              <a:buChar char="Ø"/>
              <a:defRPr sz="16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1800" dirty="0"/>
              <a:t>多源并发性</a:t>
            </a:r>
          </a:p>
        </p:txBody>
      </p:sp>
      <p:sp>
        <p:nvSpPr>
          <p:cNvPr id="27" name="TextBox 6"/>
          <p:cNvSpPr txBox="1"/>
          <p:nvPr/>
        </p:nvSpPr>
        <p:spPr>
          <a:xfrm>
            <a:off x="3157670" y="2317637"/>
            <a:ext cx="2880000" cy="415139"/>
          </a:xfrm>
          <a:prstGeom prst="rect">
            <a:avLst/>
          </a:prstGeom>
          <a:solidFill>
            <a:srgbClr val="BA6E6E"/>
          </a:solidFill>
          <a:ln w="3175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342900" indent="-342900">
              <a:lnSpc>
                <a:spcPct val="120000"/>
              </a:lnSpc>
              <a:buFont typeface="Wingdings" pitchFamily="2" charset="2"/>
              <a:buChar char="Ø"/>
              <a:defRPr sz="16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1800" dirty="0"/>
              <a:t>相互影响性 </a:t>
            </a:r>
          </a:p>
        </p:txBody>
      </p:sp>
      <p:sp>
        <p:nvSpPr>
          <p:cNvPr id="28" name="TextBox 40"/>
          <p:cNvSpPr txBox="1"/>
          <p:nvPr/>
        </p:nvSpPr>
        <p:spPr>
          <a:xfrm>
            <a:off x="6167570" y="2317637"/>
            <a:ext cx="2880000" cy="415139"/>
          </a:xfrm>
          <a:prstGeom prst="rect">
            <a:avLst/>
          </a:prstGeom>
          <a:solidFill>
            <a:srgbClr val="BA6E6E"/>
          </a:solidFill>
          <a:ln w="3175">
            <a:noFill/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342900" indent="-342900">
              <a:lnSpc>
                <a:spcPct val="120000"/>
              </a:lnSpc>
              <a:buFont typeface="Wingdings" pitchFamily="2" charset="2"/>
              <a:buChar char="Ø"/>
              <a:defRPr sz="160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indent="0" algn="ctr">
              <a:buNone/>
            </a:pPr>
            <a:r>
              <a:rPr lang="zh-CN" altLang="en-US" sz="1800" dirty="0"/>
              <a:t>内容演化性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0878" y="4136144"/>
            <a:ext cx="2839591" cy="23205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70" y="4136144"/>
            <a:ext cx="2880000" cy="23453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506" y="5441582"/>
            <a:ext cx="1691831" cy="10150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7551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7468">
        <p:fade/>
      </p:transition>
    </mc:Choice>
    <mc:Fallback xmlns="">
      <p:transition spd="med" advClick="0" advTm="174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汇报提纲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546553" y="1820174"/>
            <a:ext cx="6047255" cy="582095"/>
            <a:chOff x="1563023" y="1765136"/>
            <a:chExt cx="6047255" cy="637133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gray">
            <a:xfrm>
              <a:off x="2341493" y="1765136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prstClr val="black"/>
                  </a:solidFill>
                  <a:latin typeface="华文中宋" pitchFamily="2" charset="-122"/>
                  <a:ea typeface="华文中宋" pitchFamily="2" charset="-122"/>
                </a:rPr>
                <a:t>社交网络的定义和发展</a:t>
              </a:r>
              <a:endParaRPr lang="ko-KR" altLang="en-US" sz="2600" b="1" dirty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1563023" y="1816407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ko-KR" altLang="en-US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1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46553" y="4227356"/>
            <a:ext cx="6047255" cy="582095"/>
            <a:chOff x="1563023" y="3697080"/>
            <a:chExt cx="6047255" cy="637133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gray">
            <a:xfrm>
              <a:off x="2341493" y="3697080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 smtClean="0">
                  <a:solidFill>
                    <a:sysClr val="windowText" lastClr="000000"/>
                  </a:solidFill>
                  <a:latin typeface="华文中宋" pitchFamily="2" charset="-122"/>
                  <a:ea typeface="华文中宋" pitchFamily="2" charset="-122"/>
                </a:rPr>
                <a:t>科学问题</a:t>
              </a:r>
              <a:endParaRPr lang="ko-KR" altLang="en-US" sz="2600" b="1" dirty="0">
                <a:solidFill>
                  <a:sysClr val="windowText" lastClr="000000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1563023" y="3749616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4</a:t>
              </a:r>
              <a:endParaRPr lang="ko-KR" altLang="en-US" sz="2400" b="1" kern="0" dirty="0">
                <a:solidFill>
                  <a:sysClr val="window" lastClr="FFFFFF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46553" y="5029749"/>
            <a:ext cx="6047255" cy="582095"/>
            <a:chOff x="1563023" y="5188840"/>
            <a:chExt cx="6047255" cy="637133"/>
          </a:xfrm>
        </p:grpSpPr>
        <p:sp>
          <p:nvSpPr>
            <p:cNvPr id="15" name="Rectangle 5"/>
            <p:cNvSpPr>
              <a:spLocks noChangeArrowheads="1"/>
            </p:cNvSpPr>
            <p:nvPr/>
          </p:nvSpPr>
          <p:spPr bwMode="gray">
            <a:xfrm>
              <a:off x="2341493" y="5188840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sysClr val="windowText" lastClr="000000"/>
                  </a:solidFill>
                  <a:latin typeface="华文中宋" pitchFamily="2" charset="-122"/>
                  <a:ea typeface="华文中宋" pitchFamily="2" charset="-122"/>
                </a:rPr>
                <a:t>预期的目标和成果</a:t>
              </a: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63023" y="5229098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5</a:t>
              </a:r>
              <a:endParaRPr lang="ko-KR" altLang="en-US" sz="2400" b="1" kern="0" dirty="0">
                <a:solidFill>
                  <a:sysClr val="window" lastClr="FFFFFF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46553" y="2622568"/>
            <a:ext cx="6047255" cy="582095"/>
            <a:chOff x="1546553" y="2747269"/>
            <a:chExt cx="6047255" cy="63713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gray">
            <a:xfrm>
              <a:off x="2325023" y="2747269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华文中宋" pitchFamily="2" charset="-122"/>
                  <a:ea typeface="华文中宋" pitchFamily="2" charset="-122"/>
                </a:rPr>
                <a:t>社交网络搜索的问题背景</a:t>
              </a:r>
              <a:endParaRPr lang="ko-KR" altLang="en-US" sz="28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546553" y="2798540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800" b="1" kern="0" dirty="0">
                  <a:solidFill>
                    <a:srgbClr val="FF0000"/>
                  </a:solidFill>
                  <a:latin typeface="Verdana" pitchFamily="34" charset="0"/>
                  <a:ea typeface="굴림" pitchFamily="50" charset="-127"/>
                </a:rPr>
                <a:t>2</a:t>
              </a:r>
              <a:endParaRPr lang="ko-KR" altLang="en-US" sz="2800" b="1" kern="0" dirty="0">
                <a:solidFill>
                  <a:srgbClr val="FF0000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546553" y="3424962"/>
            <a:ext cx="6047255" cy="582095"/>
            <a:chOff x="1546553" y="2747269"/>
            <a:chExt cx="6047255" cy="637133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gray">
            <a:xfrm>
              <a:off x="2325023" y="2747269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prstClr val="black"/>
                  </a:solidFill>
                  <a:latin typeface="华文中宋" pitchFamily="2" charset="-122"/>
                  <a:ea typeface="华文中宋" pitchFamily="2" charset="-122"/>
                </a:rPr>
                <a:t>国内外的研究项目和计划</a:t>
              </a: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1546553" y="2798540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3</a:t>
              </a:r>
              <a:endParaRPr lang="ko-KR" altLang="en-US" sz="2400" b="1" kern="0" dirty="0">
                <a:solidFill>
                  <a:sysClr val="window" lastClr="FFFFFF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57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323528" y="1196752"/>
            <a:ext cx="5328592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C00000"/>
                </a:solidFill>
                <a:latin typeface="Arial" pitchFamily="34" charset="0"/>
              </a:rPr>
              <a:t>搜索话题</a:t>
            </a:r>
            <a:endParaRPr lang="zh-CN" altLang="en-US" sz="2000" b="1" dirty="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331640" y="1741518"/>
            <a:ext cx="7178177" cy="839614"/>
          </a:xfrm>
          <a:prstGeom prst="rect">
            <a:avLst/>
          </a:prstGeom>
          <a:ln w="76200" cmpd="thickThin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话题</a:t>
            </a:r>
            <a:r>
              <a:rPr lang="zh-CN" altLang="en-US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搜索：</a:t>
            </a: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用户为了了解“钓鱼岛话题”，期望能够搜索到包括钓鱼岛地理信息、</a:t>
            </a:r>
            <a:r>
              <a:rPr lang="zh-CN" altLang="en-US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历史沿革</a:t>
            </a: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、用户讨论</a:t>
            </a:r>
            <a:r>
              <a:rPr lang="zh-CN" altLang="en-US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话题</a:t>
            </a: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等信息</a:t>
            </a:r>
            <a:endParaRPr lang="zh-CN" altLang="en-US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1725024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 smtClean="0">
                <a:solidFill>
                  <a:srgbClr val="C00000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latin typeface="微软雅黑" panose="020B0503020204020204" pitchFamily="34" charset="-122"/>
              </a:rPr>
              <a:t>搜索</a:t>
            </a:r>
            <a:r>
              <a:rPr lang="zh-CN" altLang="en-US" sz="1500" b="1" dirty="0">
                <a:solidFill>
                  <a:srgbClr val="C00000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latin typeface="微软雅黑" panose="020B0503020204020204" pitchFamily="34" charset="-122"/>
              </a:rPr>
              <a:t>话题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2405913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</a:rPr>
              <a:t>话题演化</a:t>
            </a:r>
          </a:p>
        </p:txBody>
      </p:sp>
      <p:sp>
        <p:nvSpPr>
          <p:cNvPr id="26" name="矩形 25"/>
          <p:cNvSpPr/>
          <p:nvPr/>
        </p:nvSpPr>
        <p:spPr>
          <a:xfrm>
            <a:off x="-1" y="3086802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</a:rPr>
              <a:t>社交圈子</a:t>
            </a: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>
                <a:sym typeface="Calibri" pitchFamily="34" charset="0"/>
              </a:rPr>
              <a:t>社交网络搜索的问题背景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086802"/>
            <a:ext cx="2736304" cy="187342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475656" y="2718833"/>
            <a:ext cx="353173" cy="3497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5" name="文本框 16"/>
          <p:cNvSpPr txBox="1"/>
          <p:nvPr/>
        </p:nvSpPr>
        <p:spPr>
          <a:xfrm>
            <a:off x="1828829" y="2718833"/>
            <a:ext cx="111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基本信息</a:t>
            </a:r>
            <a:endParaRPr kumimoji="1"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542308" y="2690720"/>
            <a:ext cx="353173" cy="3497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zh-CN" dirty="0"/>
              <a:t>2</a:t>
            </a:r>
            <a:endParaRPr kumimoji="1" lang="zh-CN" altLang="en-US" dirty="0"/>
          </a:p>
        </p:txBody>
      </p:sp>
      <p:sp>
        <p:nvSpPr>
          <p:cNvPr id="18" name="文本框 19"/>
          <p:cNvSpPr txBox="1"/>
          <p:nvPr/>
        </p:nvSpPr>
        <p:spPr>
          <a:xfrm>
            <a:off x="4895481" y="2690720"/>
            <a:ext cx="111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历史沿革</a:t>
            </a:r>
            <a:endParaRPr kumimoji="1"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499993" y="3124706"/>
            <a:ext cx="41044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altLang="zh-CN" sz="1200" dirty="0"/>
              <a:t>1171</a:t>
            </a:r>
            <a:r>
              <a:rPr lang="zh-CN" altLang="zh-CN" sz="1200" dirty="0"/>
              <a:t>年（南宋），镇守福建的将领汪大猷在澎湖建立军营，遣将分屯各岛；</a:t>
            </a:r>
            <a:endParaRPr lang="en-US" altLang="zh-CN" sz="1200" dirty="0"/>
          </a:p>
          <a:p>
            <a:pPr marL="285750" indent="-285750">
              <a:buFont typeface="Arial"/>
              <a:buChar char="•"/>
            </a:pPr>
            <a:r>
              <a:rPr lang="en-GB" altLang="zh-CN" sz="1200" dirty="0"/>
              <a:t>1372</a:t>
            </a:r>
            <a:r>
              <a:rPr lang="zh-CN" altLang="zh-CN" sz="1200" dirty="0"/>
              <a:t>年，中国人杨载首先驻足钓鱼岛</a:t>
            </a:r>
            <a:r>
              <a:rPr lang="zh-CN" altLang="en-US" sz="1200" dirty="0"/>
              <a:t>；</a:t>
            </a:r>
            <a:endParaRPr lang="en-GB" altLang="zh-CN" sz="1200" dirty="0"/>
          </a:p>
          <a:p>
            <a:pPr marL="285750" indent="-285750">
              <a:buFont typeface="Arial"/>
              <a:buChar char="•"/>
            </a:pPr>
            <a:r>
              <a:rPr lang="en-GB" altLang="zh-CN" sz="1200" dirty="0"/>
              <a:t>1562</a:t>
            </a:r>
            <a:r>
              <a:rPr lang="zh-CN" altLang="zh-CN" sz="1200" dirty="0"/>
              <a:t>年（明）《筹海图编》</a:t>
            </a:r>
            <a:r>
              <a:rPr lang="zh-CN" altLang="en-US" sz="1200" dirty="0"/>
              <a:t>；</a:t>
            </a:r>
            <a:endParaRPr lang="en-US" altLang="zh-CN" sz="1200" dirty="0"/>
          </a:p>
          <a:p>
            <a:pPr marL="285750" indent="-285750">
              <a:buFont typeface="Arial"/>
              <a:buChar char="•"/>
            </a:pPr>
            <a:r>
              <a:rPr lang="en-GB" altLang="zh-CN" sz="1200" dirty="0"/>
              <a:t>1863</a:t>
            </a:r>
            <a:r>
              <a:rPr lang="zh-CN" altLang="zh-CN" sz="1200" dirty="0"/>
              <a:t>年（清）《皇清中外一统舆图》均有清晰规定和标示</a:t>
            </a:r>
            <a:r>
              <a:rPr lang="zh-CN" altLang="en-US" sz="1200" dirty="0"/>
              <a:t>；</a:t>
            </a:r>
            <a:endParaRPr lang="en-US" altLang="zh-CN" sz="1200" dirty="0"/>
          </a:p>
          <a:p>
            <a:pPr marL="285750" indent="-285750">
              <a:buFont typeface="Arial"/>
              <a:buChar char="•"/>
            </a:pPr>
            <a:r>
              <a:rPr lang="zh-CN" altLang="zh-CN" sz="1200" dirty="0"/>
              <a:t>……</a:t>
            </a:r>
            <a:endParaRPr kumimoji="1" lang="zh-CN" altLang="en-US" sz="12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5019199"/>
            <a:ext cx="2592288" cy="1650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矩形 28"/>
          <p:cNvSpPr/>
          <p:nvPr/>
        </p:nvSpPr>
        <p:spPr>
          <a:xfrm>
            <a:off x="4542308" y="4509119"/>
            <a:ext cx="353173" cy="3497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0" name="文本框 19"/>
          <p:cNvSpPr txBox="1"/>
          <p:nvPr/>
        </p:nvSpPr>
        <p:spPr>
          <a:xfrm>
            <a:off x="4895481" y="44998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用户讨论</a:t>
            </a:r>
            <a:endParaRPr kumimoji="1" lang="zh-CN" alt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026" y="4967188"/>
            <a:ext cx="4010422" cy="189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717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323528" y="1196752"/>
            <a:ext cx="5328592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C00000"/>
                </a:solidFill>
                <a:latin typeface="Arial" pitchFamily="34" charset="0"/>
              </a:rPr>
              <a:t>话题演化</a:t>
            </a:r>
            <a:endParaRPr lang="zh-CN" altLang="en-US" sz="2000" b="1" dirty="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331640" y="1957542"/>
            <a:ext cx="7178177" cy="664395"/>
          </a:xfrm>
          <a:prstGeom prst="rect">
            <a:avLst/>
          </a:prstGeom>
          <a:ln w="76200" cmpd="thickThin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话题</a:t>
            </a:r>
            <a:r>
              <a:rPr lang="zh-CN" altLang="en-US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演化</a:t>
            </a:r>
            <a:r>
              <a:rPr lang="zh-CN" altLang="en-US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zh-CN" altLang="en-US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人们希望知道话题在社交网络中</a:t>
            </a: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的发展演化脉络</a:t>
            </a:r>
            <a:endParaRPr lang="zh-CN" altLang="en-US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>
                <a:sym typeface="Calibri" pitchFamily="34" charset="0"/>
              </a:rPr>
              <a:t>社交网络搜索的问题背景</a:t>
            </a:r>
          </a:p>
        </p:txBody>
      </p:sp>
      <p:pic>
        <p:nvPicPr>
          <p:cNvPr id="5124" name="Picture 4" descr="http://eefung.com/image/show/1411635922000/1411635922329929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721" y="2963870"/>
            <a:ext cx="4905375" cy="248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036351" y="6001542"/>
            <a:ext cx="3568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prstClr val="black"/>
                </a:solidFill>
              </a:rPr>
              <a:t>话题</a:t>
            </a:r>
            <a:r>
              <a:rPr lang="zh-CN" altLang="en-US" sz="1400" dirty="0" smtClean="0">
                <a:solidFill>
                  <a:prstClr val="black"/>
                </a:solidFill>
              </a:rPr>
              <a:t>“阿里</a:t>
            </a:r>
            <a:r>
              <a:rPr lang="zh-CN" altLang="en-US" sz="1400" dirty="0">
                <a:solidFill>
                  <a:prstClr val="black"/>
                </a:solidFill>
              </a:rPr>
              <a:t>巴巴</a:t>
            </a:r>
            <a:r>
              <a:rPr lang="zh-CN" altLang="en-US" sz="1400" dirty="0" smtClean="0">
                <a:solidFill>
                  <a:prstClr val="black"/>
                </a:solidFill>
              </a:rPr>
              <a:t>上市”演化脉络和发展趋势</a:t>
            </a:r>
            <a:endParaRPr lang="zh-CN" altLang="en-US" sz="1400" dirty="0">
              <a:solidFill>
                <a:prstClr val="black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31641" y="2963870"/>
            <a:ext cx="2448271" cy="3345450"/>
            <a:chOff x="1331641" y="2963870"/>
            <a:chExt cx="2448271" cy="3345450"/>
          </a:xfrm>
        </p:grpSpPr>
        <p:sp>
          <p:nvSpPr>
            <p:cNvPr id="18" name="TextBox 17"/>
            <p:cNvSpPr txBox="1"/>
            <p:nvPr/>
          </p:nvSpPr>
          <p:spPr>
            <a:xfrm>
              <a:off x="1590229" y="6001543"/>
              <a:ext cx="21896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prstClr val="black"/>
                  </a:solidFill>
                </a:rPr>
                <a:t>话题“阿里巴巴上市”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1" y="2963870"/>
              <a:ext cx="2448271" cy="2481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矩形 12"/>
          <p:cNvSpPr/>
          <p:nvPr/>
        </p:nvSpPr>
        <p:spPr>
          <a:xfrm>
            <a:off x="0" y="1725024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</a:rPr>
              <a:t>搜索话题</a:t>
            </a:r>
          </a:p>
        </p:txBody>
      </p:sp>
      <p:sp>
        <p:nvSpPr>
          <p:cNvPr id="16" name="矩形 15"/>
          <p:cNvSpPr/>
          <p:nvPr/>
        </p:nvSpPr>
        <p:spPr>
          <a:xfrm>
            <a:off x="0" y="2405913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>
                <a:solidFill>
                  <a:srgbClr val="C00000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latin typeface="微软雅黑" panose="020B0503020204020204" pitchFamily="34" charset="-122"/>
              </a:rPr>
              <a:t>话题演化</a:t>
            </a:r>
          </a:p>
        </p:txBody>
      </p:sp>
      <p:sp>
        <p:nvSpPr>
          <p:cNvPr id="17" name="矩形 16"/>
          <p:cNvSpPr/>
          <p:nvPr/>
        </p:nvSpPr>
        <p:spPr>
          <a:xfrm>
            <a:off x="-1" y="3086802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</a:rPr>
              <a:t>社交圈子</a:t>
            </a:r>
          </a:p>
        </p:txBody>
      </p:sp>
    </p:spTree>
    <p:extLst>
      <p:ext uri="{BB962C8B-B14F-4D97-AF65-F5344CB8AC3E}">
        <p14:creationId xmlns:p14="http://schemas.microsoft.com/office/powerpoint/2010/main" val="427510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汇报提纲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546553" y="1820174"/>
            <a:ext cx="6047255" cy="582095"/>
            <a:chOff x="1563023" y="1765136"/>
            <a:chExt cx="6047255" cy="637133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gray">
            <a:xfrm>
              <a:off x="2341493" y="1765136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prstClr val="black"/>
                  </a:solidFill>
                  <a:latin typeface="华文中宋" pitchFamily="2" charset="-122"/>
                  <a:ea typeface="华文中宋" pitchFamily="2" charset="-122"/>
                </a:rPr>
                <a:t>社交网络的定义和发展</a:t>
              </a:r>
              <a:endParaRPr lang="ko-KR" altLang="en-US" sz="2600" b="1" dirty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1563023" y="1816407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ko-KR" altLang="en-US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1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46553" y="4227356"/>
            <a:ext cx="6047255" cy="582095"/>
            <a:chOff x="1563023" y="3697080"/>
            <a:chExt cx="6047255" cy="637133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gray">
            <a:xfrm>
              <a:off x="2341493" y="3697080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 smtClean="0">
                  <a:solidFill>
                    <a:sysClr val="windowText" lastClr="000000"/>
                  </a:solidFill>
                  <a:latin typeface="华文中宋" pitchFamily="2" charset="-122"/>
                  <a:ea typeface="华文中宋" pitchFamily="2" charset="-122"/>
                </a:rPr>
                <a:t>科学问题</a:t>
              </a:r>
              <a:endParaRPr lang="ko-KR" altLang="en-US" sz="2600" b="1" dirty="0">
                <a:solidFill>
                  <a:sysClr val="windowText" lastClr="000000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1563023" y="3749616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4</a:t>
              </a:r>
              <a:endParaRPr lang="ko-KR" altLang="en-US" sz="2400" b="1" kern="0" dirty="0">
                <a:solidFill>
                  <a:sysClr val="window" lastClr="FFFFFF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46553" y="5029749"/>
            <a:ext cx="6047255" cy="582095"/>
            <a:chOff x="1563023" y="5188840"/>
            <a:chExt cx="6047255" cy="637133"/>
          </a:xfrm>
        </p:grpSpPr>
        <p:sp>
          <p:nvSpPr>
            <p:cNvPr id="15" name="Rectangle 5"/>
            <p:cNvSpPr>
              <a:spLocks noChangeArrowheads="1"/>
            </p:cNvSpPr>
            <p:nvPr/>
          </p:nvSpPr>
          <p:spPr bwMode="gray">
            <a:xfrm>
              <a:off x="2341493" y="5188840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sysClr val="windowText" lastClr="000000"/>
                  </a:solidFill>
                  <a:latin typeface="华文中宋" pitchFamily="2" charset="-122"/>
                  <a:ea typeface="华文中宋" pitchFamily="2" charset="-122"/>
                </a:rPr>
                <a:t>预期的目标和成果</a:t>
              </a: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63023" y="5229098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5</a:t>
              </a:r>
              <a:endParaRPr lang="ko-KR" altLang="en-US" sz="2400" b="1" kern="0" dirty="0">
                <a:solidFill>
                  <a:sysClr val="window" lastClr="FFFFFF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46553" y="2622568"/>
            <a:ext cx="6047255" cy="582095"/>
            <a:chOff x="1546553" y="2747269"/>
            <a:chExt cx="6047255" cy="63713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gray">
            <a:xfrm>
              <a:off x="2325023" y="2747269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prstClr val="black"/>
                  </a:solidFill>
                  <a:latin typeface="华文中宋" pitchFamily="2" charset="-122"/>
                  <a:ea typeface="华文中宋" pitchFamily="2" charset="-122"/>
                </a:rPr>
                <a:t>社交网络搜索的问题背景</a:t>
              </a:r>
              <a:endParaRPr lang="ko-KR" altLang="en-US" sz="2600" b="1" dirty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546553" y="2798540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2</a:t>
              </a:r>
              <a:endParaRPr lang="ko-KR" altLang="en-US" sz="2400" b="1" kern="0" dirty="0">
                <a:solidFill>
                  <a:sysClr val="window" lastClr="FFFFFF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546553" y="3424962"/>
            <a:ext cx="6047255" cy="582095"/>
            <a:chOff x="1546553" y="2747269"/>
            <a:chExt cx="6047255" cy="637133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gray">
            <a:xfrm>
              <a:off x="2325023" y="2747269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prstClr val="black"/>
                  </a:solidFill>
                  <a:latin typeface="华文中宋" pitchFamily="2" charset="-122"/>
                  <a:ea typeface="华文中宋" pitchFamily="2" charset="-122"/>
                </a:rPr>
                <a:t>国内外的研究项目和计划</a:t>
              </a: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1546553" y="2798540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3</a:t>
              </a:r>
              <a:endParaRPr lang="ko-KR" altLang="en-US" sz="2400" b="1" kern="0" dirty="0">
                <a:solidFill>
                  <a:sysClr val="window" lastClr="FFFFFF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133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323528" y="1196752"/>
            <a:ext cx="5328592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C00000"/>
                </a:solidFill>
                <a:latin typeface="Arial" pitchFamily="34" charset="0"/>
              </a:rPr>
              <a:t>话题演化</a:t>
            </a:r>
            <a:endParaRPr lang="zh-CN" altLang="en-US" sz="2000" b="1" dirty="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331640" y="1957542"/>
            <a:ext cx="7178177" cy="664395"/>
          </a:xfrm>
          <a:prstGeom prst="rect">
            <a:avLst/>
          </a:prstGeom>
          <a:ln w="76200" cmpd="thickThin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话题</a:t>
            </a:r>
            <a:r>
              <a:rPr lang="zh-CN" altLang="en-US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演化</a:t>
            </a:r>
            <a:r>
              <a:rPr lang="zh-CN" altLang="en-US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zh-CN" altLang="en-US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人们希望知道话题在社交网络中</a:t>
            </a: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的发展演化脉络</a:t>
            </a:r>
            <a:endParaRPr lang="zh-CN" altLang="en-US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>
                <a:sym typeface="Calibri" pitchFamily="34" charset="0"/>
              </a:rPr>
              <a:t>社交网络搜索的问题背景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203848" y="2894291"/>
            <a:ext cx="1993216" cy="3952280"/>
            <a:chOff x="3203848" y="2894291"/>
            <a:chExt cx="1993216" cy="3952280"/>
          </a:xfrm>
        </p:grpSpPr>
        <p:sp>
          <p:nvSpPr>
            <p:cNvPr id="23" name="TextBox 22"/>
            <p:cNvSpPr txBox="1"/>
            <p:nvPr/>
          </p:nvSpPr>
          <p:spPr>
            <a:xfrm>
              <a:off x="3419872" y="6323351"/>
              <a:ext cx="1656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9</a:t>
              </a:r>
              <a:r>
                <a:rPr lang="zh-CN" altLang="en-US" sz="1400" dirty="0" smtClean="0"/>
                <a:t>月</a:t>
              </a:r>
              <a:r>
                <a:rPr lang="en-US" altLang="zh-CN" sz="1400" dirty="0" smtClean="0"/>
                <a:t>20</a:t>
              </a:r>
              <a:r>
                <a:rPr lang="zh-CN" altLang="en-US" sz="1400" dirty="0" smtClean="0"/>
                <a:t>日，阿里股价话题讨论热烈</a:t>
              </a:r>
              <a:endParaRPr lang="zh-CN" altLang="en-US" sz="1400" dirty="0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203848" y="2894291"/>
              <a:ext cx="1993216" cy="3174759"/>
              <a:chOff x="3203848" y="2894291"/>
              <a:chExt cx="1993216" cy="3174759"/>
            </a:xfrm>
          </p:grpSpPr>
          <p:pic>
            <p:nvPicPr>
              <p:cNvPr id="6151" name="Picture 7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43"/>
              <a:stretch/>
            </p:blipFill>
            <p:spPr bwMode="auto">
              <a:xfrm>
                <a:off x="3203848" y="2894291"/>
                <a:ext cx="1993216" cy="3174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57" name="Picture 1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7864" y="2996952"/>
                <a:ext cx="1769313" cy="1152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58" name="Picture 1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0634" y="4248125"/>
                <a:ext cx="1775422" cy="9810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59" name="Picture 1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0634" y="5229200"/>
                <a:ext cx="1775422" cy="7984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2" name="组合 11"/>
          <p:cNvGrpSpPr/>
          <p:nvPr/>
        </p:nvGrpSpPr>
        <p:grpSpPr>
          <a:xfrm>
            <a:off x="5220072" y="2852936"/>
            <a:ext cx="1907719" cy="3979604"/>
            <a:chOff x="5220072" y="2852936"/>
            <a:chExt cx="1907719" cy="3979604"/>
          </a:xfrm>
        </p:grpSpPr>
        <p:sp>
          <p:nvSpPr>
            <p:cNvPr id="27" name="TextBox 26"/>
            <p:cNvSpPr txBox="1"/>
            <p:nvPr/>
          </p:nvSpPr>
          <p:spPr>
            <a:xfrm>
              <a:off x="5300845" y="6309320"/>
              <a:ext cx="16474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21</a:t>
              </a:r>
              <a:r>
                <a:rPr lang="zh-CN" altLang="en-US" sz="1400" dirty="0" smtClean="0"/>
                <a:t>日</a:t>
              </a:r>
              <a:r>
                <a:rPr lang="en-US" altLang="zh-CN" sz="1400" dirty="0" smtClean="0"/>
                <a:t>-22</a:t>
              </a:r>
              <a:r>
                <a:rPr lang="zh-CN" altLang="en-US" sz="1400" dirty="0" smtClean="0"/>
                <a:t>日，马云内地首富话题讨论</a:t>
              </a:r>
              <a:endParaRPr lang="zh-CN" altLang="en-US" sz="1400" dirty="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5220072" y="2852936"/>
              <a:ext cx="1907719" cy="3174758"/>
              <a:chOff x="5220072" y="2852936"/>
              <a:chExt cx="1907719" cy="3174758"/>
            </a:xfrm>
          </p:grpSpPr>
          <p:pic>
            <p:nvPicPr>
              <p:cNvPr id="6153" name="Picture 9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472" b="5780"/>
              <a:stretch/>
            </p:blipFill>
            <p:spPr bwMode="auto">
              <a:xfrm>
                <a:off x="5220072" y="2852936"/>
                <a:ext cx="1907719" cy="31747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60" name="Picture 16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3527" y="3039679"/>
                <a:ext cx="1676745" cy="11094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61" name="Picture 17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0845" y="4168297"/>
                <a:ext cx="1719427" cy="9163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62" name="Picture 18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5658" y="5157192"/>
                <a:ext cx="1734614" cy="8705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3" name="组合 12"/>
          <p:cNvGrpSpPr/>
          <p:nvPr/>
        </p:nvGrpSpPr>
        <p:grpSpPr>
          <a:xfrm>
            <a:off x="7164288" y="2894291"/>
            <a:ext cx="1987854" cy="3938249"/>
            <a:chOff x="7164288" y="2894291"/>
            <a:chExt cx="1987854" cy="3938249"/>
          </a:xfrm>
        </p:grpSpPr>
        <p:sp>
          <p:nvSpPr>
            <p:cNvPr id="28" name="TextBox 27"/>
            <p:cNvSpPr txBox="1"/>
            <p:nvPr/>
          </p:nvSpPr>
          <p:spPr>
            <a:xfrm>
              <a:off x="7452320" y="6309320"/>
              <a:ext cx="15476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23</a:t>
              </a:r>
              <a:r>
                <a:rPr lang="zh-CN" altLang="en-US" sz="1400" dirty="0" smtClean="0"/>
                <a:t>日</a:t>
              </a:r>
              <a:r>
                <a:rPr lang="en-US" altLang="zh-CN" sz="1400" dirty="0" smtClean="0"/>
                <a:t>-24</a:t>
              </a:r>
              <a:r>
                <a:rPr lang="zh-CN" altLang="en-US" sz="1400" dirty="0" smtClean="0"/>
                <a:t>日，阿里全球化话题讨论</a:t>
              </a:r>
              <a:endParaRPr lang="zh-CN" altLang="en-US" sz="1400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164288" y="2894291"/>
              <a:ext cx="1987854" cy="3174760"/>
              <a:chOff x="7164288" y="2894291"/>
              <a:chExt cx="1987854" cy="3174760"/>
            </a:xfrm>
          </p:grpSpPr>
          <p:pic>
            <p:nvPicPr>
              <p:cNvPr id="6155" name="Picture 11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43"/>
              <a:stretch/>
            </p:blipFill>
            <p:spPr bwMode="auto">
              <a:xfrm>
                <a:off x="7164288" y="2894291"/>
                <a:ext cx="1987854" cy="31747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63" name="Picture 19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94117" y="3022262"/>
                <a:ext cx="1711492" cy="9828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64" name="Picture 20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94117" y="4168297"/>
                <a:ext cx="1711492" cy="806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65" name="Picture 21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94117" y="5069558"/>
                <a:ext cx="1711492" cy="958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" name="组合 9"/>
          <p:cNvGrpSpPr/>
          <p:nvPr/>
        </p:nvGrpSpPr>
        <p:grpSpPr>
          <a:xfrm>
            <a:off x="1221042" y="2918537"/>
            <a:ext cx="2031806" cy="3919611"/>
            <a:chOff x="1221042" y="2918537"/>
            <a:chExt cx="2031806" cy="3919611"/>
          </a:xfrm>
        </p:grpSpPr>
        <p:sp>
          <p:nvSpPr>
            <p:cNvPr id="2" name="TextBox 1"/>
            <p:cNvSpPr txBox="1"/>
            <p:nvPr/>
          </p:nvSpPr>
          <p:spPr>
            <a:xfrm>
              <a:off x="1221042" y="6314928"/>
              <a:ext cx="19107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9</a:t>
              </a:r>
              <a:r>
                <a:rPr lang="zh-CN" altLang="en-US" sz="1400" dirty="0" smtClean="0"/>
                <a:t>月</a:t>
              </a:r>
              <a:r>
                <a:rPr lang="en-US" altLang="zh-CN" sz="1400" dirty="0" smtClean="0"/>
                <a:t>19</a:t>
              </a:r>
              <a:r>
                <a:rPr lang="zh-CN" altLang="en-US" sz="1400" dirty="0" smtClean="0"/>
                <a:t>日，“阿里巴巴上市” 成为热门话题</a:t>
              </a:r>
              <a:endParaRPr lang="zh-CN" altLang="en-US" sz="1400" dirty="0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259632" y="2918537"/>
              <a:ext cx="1993216" cy="3174759"/>
              <a:chOff x="1259632" y="2918537"/>
              <a:chExt cx="1993216" cy="3174759"/>
            </a:xfrm>
          </p:grpSpPr>
          <p:pic>
            <p:nvPicPr>
              <p:cNvPr id="39" name="Picture 7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43"/>
              <a:stretch/>
            </p:blipFill>
            <p:spPr bwMode="auto">
              <a:xfrm>
                <a:off x="1259632" y="2918537"/>
                <a:ext cx="1993216" cy="3174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66" name="Picture 22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3110" y="3052199"/>
                <a:ext cx="1778729" cy="7953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67" name="Picture 23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3110" y="3861048"/>
                <a:ext cx="1778729" cy="765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68" name="Picture 24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53109" y="4581128"/>
                <a:ext cx="1778729" cy="648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69" name="Picture 25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1640" y="5229201"/>
                <a:ext cx="1800199" cy="7984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37" name="矩形 36"/>
          <p:cNvSpPr/>
          <p:nvPr/>
        </p:nvSpPr>
        <p:spPr>
          <a:xfrm>
            <a:off x="0" y="1725024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</a:rPr>
              <a:t>搜索话题</a:t>
            </a:r>
          </a:p>
        </p:txBody>
      </p:sp>
      <p:sp>
        <p:nvSpPr>
          <p:cNvPr id="38" name="矩形 37"/>
          <p:cNvSpPr/>
          <p:nvPr/>
        </p:nvSpPr>
        <p:spPr>
          <a:xfrm>
            <a:off x="0" y="2405913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>
                <a:solidFill>
                  <a:srgbClr val="C00000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latin typeface="微软雅黑" panose="020B0503020204020204" pitchFamily="34" charset="-122"/>
              </a:rPr>
              <a:t>话题演化</a:t>
            </a:r>
          </a:p>
        </p:txBody>
      </p:sp>
      <p:sp>
        <p:nvSpPr>
          <p:cNvPr id="40" name="矩形 39"/>
          <p:cNvSpPr/>
          <p:nvPr/>
        </p:nvSpPr>
        <p:spPr>
          <a:xfrm>
            <a:off x="-1" y="3086802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</a:rPr>
              <a:t>社交圈子</a:t>
            </a:r>
          </a:p>
        </p:txBody>
      </p:sp>
    </p:spTree>
    <p:extLst>
      <p:ext uri="{BB962C8B-B14F-4D97-AF65-F5344CB8AC3E}">
        <p14:creationId xmlns:p14="http://schemas.microsoft.com/office/powerpoint/2010/main" val="162358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323528" y="1196752"/>
            <a:ext cx="5328592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C00000"/>
                </a:solidFill>
                <a:latin typeface="Arial" pitchFamily="34" charset="0"/>
              </a:rPr>
              <a:t>社交圈子</a:t>
            </a:r>
            <a:endParaRPr lang="zh-CN" altLang="en-US" sz="2000" b="1" dirty="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331640" y="1741518"/>
            <a:ext cx="7178177" cy="839614"/>
          </a:xfrm>
          <a:prstGeom prst="rect">
            <a:avLst/>
          </a:prstGeom>
          <a:ln w="76200" cmpd="thickThin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圈子</a:t>
            </a:r>
            <a:r>
              <a:rPr lang="zh-CN" altLang="en-US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搜索：</a:t>
            </a: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在社交网络中，用户需要搜索某个领域、用户所在的圈子，以详细深入了解此领域或者用户</a:t>
            </a:r>
            <a:endParaRPr lang="zh-CN" altLang="en-US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148064" y="2780928"/>
            <a:ext cx="3672408" cy="3744416"/>
            <a:chOff x="1403648" y="2894291"/>
            <a:chExt cx="3672408" cy="3744416"/>
          </a:xfrm>
        </p:grpSpPr>
        <p:sp>
          <p:nvSpPr>
            <p:cNvPr id="15" name="TextBox 14"/>
            <p:cNvSpPr txBox="1"/>
            <p:nvPr/>
          </p:nvSpPr>
          <p:spPr>
            <a:xfrm>
              <a:off x="1902227" y="6115487"/>
              <a:ext cx="31738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prstClr val="black"/>
                  </a:solidFill>
                </a:rPr>
                <a:t>新浪微博研究机器学习的大牛圈子</a:t>
              </a:r>
              <a:endParaRPr lang="en-US" altLang="zh-CN" sz="1400" dirty="0" smtClean="0">
                <a:solidFill>
                  <a:prstClr val="black"/>
                </a:solidFill>
              </a:endParaRPr>
            </a:p>
            <a:p>
              <a:pPr algn="ctr"/>
              <a:r>
                <a:rPr lang="zh-CN" altLang="en-US" sz="1400" dirty="0" smtClean="0">
                  <a:solidFill>
                    <a:prstClr val="black"/>
                  </a:solidFill>
                </a:rPr>
                <a:t>再也不用担心漏掉业界的重要信息了！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648" y="2894291"/>
              <a:ext cx="3600400" cy="3143985"/>
            </a:xfrm>
            <a:prstGeom prst="rect">
              <a:avLst/>
            </a:prstGeom>
            <a:ln w="38100" cap="sq">
              <a:solidFill>
                <a:srgbClr val="C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>
                <a:sym typeface="Calibri" pitchFamily="34" charset="0"/>
              </a:rPr>
              <a:t>社交网络搜索的问题背景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229057" y="3447375"/>
            <a:ext cx="1512168" cy="1811090"/>
            <a:chOff x="1475656" y="3359157"/>
            <a:chExt cx="1512168" cy="1811090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>
                          <a14:foregroundMark x1="65011" y1="87666" x2="65011" y2="876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3359157"/>
              <a:ext cx="1224136" cy="12878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475656" y="4647027"/>
              <a:ext cx="15121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/>
                <a:t>从事</a:t>
              </a:r>
              <a:r>
                <a:rPr lang="zh-CN" altLang="en-US" sz="1400" dirty="0" smtClean="0"/>
                <a:t>机器学习方向的新人</a:t>
              </a:r>
              <a:endParaRPr lang="zh-CN" altLang="en-US" sz="1400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131840" y="2799722"/>
            <a:ext cx="1569362" cy="1118869"/>
            <a:chOff x="3131840" y="2799722"/>
            <a:chExt cx="1569362" cy="1118869"/>
          </a:xfrm>
        </p:grpSpPr>
        <p:sp>
          <p:nvSpPr>
            <p:cNvPr id="13" name="云形标注 12"/>
            <p:cNvSpPr/>
            <p:nvPr/>
          </p:nvSpPr>
          <p:spPr>
            <a:xfrm>
              <a:off x="3131840" y="2799722"/>
              <a:ext cx="1569362" cy="1118869"/>
            </a:xfrm>
            <a:prstGeom prst="cloudCallout">
              <a:avLst>
                <a:gd name="adj1" fmla="val -93180"/>
                <a:gd name="adj2" fmla="val 45970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03848" y="2882103"/>
              <a:ext cx="1497354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300" dirty="0" smtClean="0"/>
                <a:t>机器学习的大牛们每天都在干什么呢？能加入他们的圈子就好了</a:t>
              </a:r>
              <a:endParaRPr lang="zh-CN" altLang="en-US" sz="1300" dirty="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34900" y="5880023"/>
            <a:ext cx="4280192" cy="721034"/>
            <a:chOff x="878402" y="5741744"/>
            <a:chExt cx="4280192" cy="721034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402" y="5741744"/>
              <a:ext cx="4280192" cy="7210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66803" y="5939482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机器学习 圈子</a:t>
              </a:r>
              <a:endParaRPr lang="zh-CN" altLang="en-US" dirty="0"/>
            </a:p>
          </p:txBody>
        </p:sp>
      </p:grpSp>
      <p:sp>
        <p:nvSpPr>
          <p:cNvPr id="20" name="下箭头 19"/>
          <p:cNvSpPr/>
          <p:nvPr/>
        </p:nvSpPr>
        <p:spPr>
          <a:xfrm>
            <a:off x="1742825" y="5258464"/>
            <a:ext cx="484632" cy="584773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8" name="直角上箭头 2047"/>
          <p:cNvSpPr/>
          <p:nvPr/>
        </p:nvSpPr>
        <p:spPr>
          <a:xfrm>
            <a:off x="5128191" y="6077761"/>
            <a:ext cx="634368" cy="474644"/>
          </a:xfrm>
          <a:prstGeom prst="bentUpArrow">
            <a:avLst>
              <a:gd name="adj1" fmla="val 34319"/>
              <a:gd name="adj2" fmla="val 41801"/>
              <a:gd name="adj3" fmla="val 2052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0" y="1725024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</a:rPr>
              <a:t>搜索话题</a:t>
            </a:r>
          </a:p>
        </p:txBody>
      </p:sp>
      <p:sp>
        <p:nvSpPr>
          <p:cNvPr id="39" name="矩形 38"/>
          <p:cNvSpPr/>
          <p:nvPr/>
        </p:nvSpPr>
        <p:spPr>
          <a:xfrm>
            <a:off x="0" y="2405913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</a:rPr>
              <a:t>话题演化</a:t>
            </a:r>
          </a:p>
        </p:txBody>
      </p:sp>
      <p:sp>
        <p:nvSpPr>
          <p:cNvPr id="40" name="矩形 39"/>
          <p:cNvSpPr/>
          <p:nvPr/>
        </p:nvSpPr>
        <p:spPr>
          <a:xfrm>
            <a:off x="-1" y="3086802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>
                <a:solidFill>
                  <a:srgbClr val="C00000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latin typeface="微软雅黑" panose="020B0503020204020204" pitchFamily="34" charset="-122"/>
              </a:rPr>
              <a:t>社交圈子</a:t>
            </a:r>
          </a:p>
        </p:txBody>
      </p:sp>
    </p:spTree>
    <p:extLst>
      <p:ext uri="{BB962C8B-B14F-4D97-AF65-F5344CB8AC3E}">
        <p14:creationId xmlns:p14="http://schemas.microsoft.com/office/powerpoint/2010/main" val="322563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汇报提纲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546553" y="1820174"/>
            <a:ext cx="6047255" cy="582095"/>
            <a:chOff x="1563023" y="1765136"/>
            <a:chExt cx="6047255" cy="637133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gray">
            <a:xfrm>
              <a:off x="2341493" y="1765136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prstClr val="black"/>
                  </a:solidFill>
                  <a:latin typeface="华文中宋" pitchFamily="2" charset="-122"/>
                  <a:ea typeface="华文中宋" pitchFamily="2" charset="-122"/>
                </a:rPr>
                <a:t>社交网络的定义和发展</a:t>
              </a:r>
              <a:endParaRPr lang="ko-KR" altLang="en-US" sz="2600" b="1" dirty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1563023" y="1816407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ko-KR" altLang="en-US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1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46553" y="4241113"/>
            <a:ext cx="6047255" cy="582095"/>
            <a:chOff x="1563023" y="3697080"/>
            <a:chExt cx="6047255" cy="637133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gray">
            <a:xfrm>
              <a:off x="2341493" y="3697080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 smtClean="0">
                  <a:solidFill>
                    <a:sysClr val="windowText" lastClr="000000"/>
                  </a:solidFill>
                  <a:latin typeface="华文中宋" pitchFamily="2" charset="-122"/>
                  <a:ea typeface="华文中宋" pitchFamily="2" charset="-122"/>
                </a:rPr>
                <a:t>科学问题</a:t>
              </a:r>
              <a:endParaRPr lang="ko-KR" altLang="en-US" sz="2600" b="1" dirty="0">
                <a:solidFill>
                  <a:sysClr val="windowText" lastClr="000000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1563023" y="3749616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4</a:t>
              </a:r>
              <a:endParaRPr lang="ko-KR" altLang="en-US" sz="2400" b="1" kern="0" dirty="0">
                <a:solidFill>
                  <a:sysClr val="window" lastClr="FFFFFF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46553" y="5029749"/>
            <a:ext cx="6047255" cy="582095"/>
            <a:chOff x="1563023" y="5188840"/>
            <a:chExt cx="6047255" cy="637133"/>
          </a:xfrm>
        </p:grpSpPr>
        <p:sp>
          <p:nvSpPr>
            <p:cNvPr id="15" name="Rectangle 5"/>
            <p:cNvSpPr>
              <a:spLocks noChangeArrowheads="1"/>
            </p:cNvSpPr>
            <p:nvPr/>
          </p:nvSpPr>
          <p:spPr bwMode="gray">
            <a:xfrm>
              <a:off x="2341493" y="5188840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sysClr val="windowText" lastClr="000000"/>
                  </a:solidFill>
                  <a:latin typeface="华文中宋" pitchFamily="2" charset="-122"/>
                  <a:ea typeface="华文中宋" pitchFamily="2" charset="-122"/>
                </a:rPr>
                <a:t>预期的目标和成果</a:t>
              </a: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63023" y="5229098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5</a:t>
              </a:r>
              <a:endParaRPr lang="ko-KR" altLang="en-US" sz="2400" b="1" kern="0" dirty="0">
                <a:solidFill>
                  <a:sysClr val="window" lastClr="FFFFFF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46553" y="2663843"/>
            <a:ext cx="6047255" cy="582095"/>
            <a:chOff x="1546553" y="2747269"/>
            <a:chExt cx="6047255" cy="63713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gray">
            <a:xfrm>
              <a:off x="2325023" y="2747269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prstClr val="black"/>
                  </a:solidFill>
                  <a:latin typeface="华文中宋" pitchFamily="2" charset="-122"/>
                  <a:ea typeface="华文中宋" pitchFamily="2" charset="-122"/>
                </a:rPr>
                <a:t>社交网络搜索的问题背景</a:t>
              </a:r>
              <a:endParaRPr lang="ko-KR" altLang="en-US" sz="2600" b="1" dirty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546553" y="2798540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2</a:t>
              </a:r>
              <a:endParaRPr lang="ko-KR" altLang="en-US" sz="2400" b="1" kern="0" dirty="0">
                <a:solidFill>
                  <a:sysClr val="window" lastClr="FFFFFF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546553" y="3452478"/>
            <a:ext cx="6047255" cy="582095"/>
            <a:chOff x="1546553" y="2747269"/>
            <a:chExt cx="6047255" cy="637133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gray">
            <a:xfrm>
              <a:off x="2325023" y="2747269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华文中宋" pitchFamily="2" charset="-122"/>
                  <a:ea typeface="华文中宋" pitchFamily="2" charset="-122"/>
                </a:rPr>
                <a:t>国内外的研究项目和计划</a:t>
              </a: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1546553" y="2798540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800" b="1" kern="0" dirty="0">
                  <a:solidFill>
                    <a:srgbClr val="FF0000"/>
                  </a:solidFill>
                  <a:latin typeface="Verdana" pitchFamily="34" charset="0"/>
                  <a:ea typeface="굴림" pitchFamily="50" charset="-127"/>
                </a:rPr>
                <a:t>3</a:t>
              </a:r>
              <a:endParaRPr lang="ko-KR" altLang="en-US" sz="2800" b="1" kern="0" dirty="0">
                <a:solidFill>
                  <a:srgbClr val="FF0000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57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36512" y="1196752"/>
            <a:ext cx="1979712" cy="5040560"/>
          </a:xfrm>
          <a:prstGeom prst="rect">
            <a:avLst/>
          </a:prstGeom>
          <a:solidFill>
            <a:srgbClr val="E5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943199" y="1206149"/>
            <a:ext cx="6980043" cy="8686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000" dirty="0" smtClean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欧盟第七框架下的智能搜索项目</a:t>
            </a:r>
            <a:r>
              <a:rPr lang="en-US" altLang="zh-CN" sz="2000" dirty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smart</a:t>
            </a:r>
            <a:r>
              <a:rPr lang="zh-CN" altLang="en-US" sz="2000" dirty="0" smtClean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，</a:t>
            </a:r>
            <a:r>
              <a:rPr lang="zh-CN" altLang="en-US" sz="2000" dirty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结合社交</a:t>
            </a:r>
            <a:r>
              <a:rPr lang="zh-CN" altLang="en-US" sz="2000" dirty="0" smtClean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网络和传感器数据，</a:t>
            </a:r>
            <a:r>
              <a:rPr lang="zh-CN" altLang="en-US" sz="2000" dirty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可通过社交网络</a:t>
            </a:r>
            <a:r>
              <a:rPr lang="zh-CN" altLang="en-US" sz="2000" dirty="0" smtClean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查询物理</a:t>
            </a:r>
            <a:r>
              <a:rPr lang="zh-CN" altLang="en-US" sz="2000" dirty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世界的多媒体信息。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943201" y="2388950"/>
            <a:ext cx="3276872" cy="4280410"/>
            <a:chOff x="1943201" y="2388950"/>
            <a:chExt cx="3276872" cy="4280410"/>
          </a:xfrm>
        </p:grpSpPr>
        <p:sp>
          <p:nvSpPr>
            <p:cNvPr id="44" name="矩形 43"/>
            <p:cNvSpPr/>
            <p:nvPr/>
          </p:nvSpPr>
          <p:spPr>
            <a:xfrm>
              <a:off x="2339752" y="6300028"/>
              <a:ext cx="28443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prstClr val="black"/>
                  </a:solidFill>
                </a:rPr>
                <a:t>http://www.smartfp7.eu/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201" y="2388950"/>
              <a:ext cx="3276872" cy="3560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2771800" y="6021288"/>
              <a:ext cx="16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prstClr val="black"/>
                  </a:solidFill>
                </a:rPr>
                <a:t>smart</a:t>
              </a:r>
              <a:r>
                <a:rPr lang="zh-CN" altLang="en-US" dirty="0" smtClean="0">
                  <a:solidFill>
                    <a:prstClr val="black"/>
                  </a:solidFill>
                </a:rPr>
                <a:t>项目主页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433220" y="2348880"/>
            <a:ext cx="3457343" cy="4041740"/>
            <a:chOff x="5433220" y="2348880"/>
            <a:chExt cx="3457343" cy="4041740"/>
          </a:xfrm>
        </p:grpSpPr>
        <p:pic>
          <p:nvPicPr>
            <p:cNvPr id="62" name="Picture 4" descr="http://demo.smartfp7.telesto.gr/documents/10179/0/Smart_Achitecture.png/dbc22b97-f4d4-413f-a5bc-e760b2add725?t=139937677907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3220" y="2348880"/>
              <a:ext cx="3457343" cy="3524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/>
            <p:cNvSpPr txBox="1"/>
            <p:nvPr/>
          </p:nvSpPr>
          <p:spPr>
            <a:xfrm>
              <a:off x="6687294" y="6021288"/>
              <a:ext cx="1649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prstClr val="black"/>
                  </a:solidFill>
                </a:rPr>
                <a:t>s</a:t>
              </a:r>
              <a:r>
                <a:rPr lang="en-US" altLang="zh-CN" dirty="0" smtClean="0">
                  <a:solidFill>
                    <a:prstClr val="black"/>
                  </a:solidFill>
                </a:rPr>
                <a:t>mart</a:t>
              </a:r>
              <a:r>
                <a:rPr lang="zh-CN" altLang="en-US" dirty="0" smtClean="0">
                  <a:solidFill>
                    <a:prstClr val="black"/>
                  </a:solidFill>
                </a:rPr>
                <a:t>系统架构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组合 7"/>
          <p:cNvGrpSpPr/>
          <p:nvPr/>
        </p:nvGrpSpPr>
        <p:grpSpPr>
          <a:xfrm>
            <a:off x="-612576" y="1196752"/>
            <a:ext cx="2304256" cy="514995"/>
            <a:chOff x="-612576" y="1412776"/>
            <a:chExt cx="2304256" cy="514995"/>
          </a:xfrm>
        </p:grpSpPr>
        <p:sp>
          <p:nvSpPr>
            <p:cNvPr id="39" name="AutoShape 19"/>
            <p:cNvSpPr>
              <a:spLocks noChangeArrowheads="1"/>
            </p:cNvSpPr>
            <p:nvPr/>
          </p:nvSpPr>
          <p:spPr bwMode="auto">
            <a:xfrm>
              <a:off x="-612576" y="1412776"/>
              <a:ext cx="2304256" cy="5149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C000"/>
                </a:gs>
                <a:gs pos="100000">
                  <a:srgbClr val="FF0000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 bwMode="auto">
            <a:xfrm>
              <a:off x="107504" y="1484784"/>
              <a:ext cx="1351125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政 府</a:t>
              </a:r>
              <a:endParaRPr lang="en-US" altLang="zh-CN" sz="2000" b="1" spc="300" dirty="0" smtClean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41" name="组合 10"/>
          <p:cNvGrpSpPr/>
          <p:nvPr/>
        </p:nvGrpSpPr>
        <p:grpSpPr>
          <a:xfrm>
            <a:off x="-612576" y="1951013"/>
            <a:ext cx="2304256" cy="514995"/>
            <a:chOff x="-612576" y="2095029"/>
            <a:chExt cx="2304256" cy="514995"/>
          </a:xfrm>
        </p:grpSpPr>
        <p:sp>
          <p:nvSpPr>
            <p:cNvPr id="42" name="AutoShape 19"/>
            <p:cNvSpPr>
              <a:spLocks noChangeArrowheads="1"/>
            </p:cNvSpPr>
            <p:nvPr/>
          </p:nvSpPr>
          <p:spPr bwMode="auto">
            <a:xfrm>
              <a:off x="-612576" y="2095029"/>
              <a:ext cx="2304256" cy="514995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 bwMode="auto">
            <a:xfrm>
              <a:off x="107504" y="2162796"/>
              <a:ext cx="1584176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企 业</a:t>
              </a:r>
              <a:endParaRPr lang="en-US" altLang="zh-CN" sz="2000" b="1" spc="300" dirty="0" smtClean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46" name="组合 13"/>
          <p:cNvGrpSpPr/>
          <p:nvPr/>
        </p:nvGrpSpPr>
        <p:grpSpPr>
          <a:xfrm>
            <a:off x="-612576" y="2705274"/>
            <a:ext cx="2304256" cy="514995"/>
            <a:chOff x="-612576" y="2777282"/>
            <a:chExt cx="2304256" cy="514995"/>
          </a:xfrm>
        </p:grpSpPr>
        <p:sp>
          <p:nvSpPr>
            <p:cNvPr id="47" name="AutoShape 19"/>
            <p:cNvSpPr>
              <a:spLocks noChangeArrowheads="1"/>
            </p:cNvSpPr>
            <p:nvPr/>
          </p:nvSpPr>
          <p:spPr bwMode="auto">
            <a:xfrm>
              <a:off x="-612576" y="2777282"/>
              <a:ext cx="2304256" cy="514995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 bwMode="auto">
            <a:xfrm>
              <a:off x="-19485" y="2840808"/>
              <a:ext cx="1351125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学术界</a:t>
              </a:r>
              <a:endParaRPr lang="en-US" altLang="zh-CN" sz="2000" b="1" spc="300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35496" y="116632"/>
            <a:ext cx="8928992" cy="828675"/>
          </a:xfrm>
        </p:spPr>
        <p:txBody>
          <a:bodyPr/>
          <a:lstStyle/>
          <a:p>
            <a:r>
              <a:rPr lang="zh-CN" altLang="en-US" dirty="0"/>
              <a:t>国内外的研究项目和计划</a:t>
            </a:r>
          </a:p>
        </p:txBody>
      </p:sp>
    </p:spTree>
    <p:extLst>
      <p:ext uri="{BB962C8B-B14F-4D97-AF65-F5344CB8AC3E}">
        <p14:creationId xmlns:p14="http://schemas.microsoft.com/office/powerpoint/2010/main" val="85372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auto">
          <a:xfrm>
            <a:off x="107504" y="-24"/>
            <a:ext cx="822960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spc="50" dirty="0" smtClean="0">
                <a:ln w="11430"/>
                <a:solidFill>
                  <a:prstClr val="white"/>
                </a:solidFill>
                <a:latin typeface="微软雅黑"/>
              </a:rPr>
              <a:t>国外相关</a:t>
            </a:r>
            <a:r>
              <a:rPr lang="zh-CN" altLang="en-US" sz="3200" b="1" spc="50" dirty="0">
                <a:ln w="11430"/>
                <a:solidFill>
                  <a:prstClr val="white"/>
                </a:solidFill>
                <a:latin typeface="微软雅黑"/>
              </a:rPr>
              <a:t>研究</a:t>
            </a:r>
          </a:p>
        </p:txBody>
      </p:sp>
      <p:sp>
        <p:nvSpPr>
          <p:cNvPr id="6" name="矩形 5"/>
          <p:cNvSpPr/>
          <p:nvPr/>
        </p:nvSpPr>
        <p:spPr>
          <a:xfrm>
            <a:off x="-36512" y="1196752"/>
            <a:ext cx="1979712" cy="5040560"/>
          </a:xfrm>
          <a:prstGeom prst="rect">
            <a:avLst/>
          </a:prstGeom>
          <a:solidFill>
            <a:srgbClr val="E5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943199" y="1206149"/>
            <a:ext cx="6980043" cy="8686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2000" dirty="0" smtClean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欧盟第七框架</a:t>
            </a:r>
            <a:r>
              <a:rPr lang="zh-CN" altLang="en-US" sz="2000" dirty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下的动态社交网络和媒体内容聚合项目</a:t>
            </a:r>
            <a:r>
              <a:rPr lang="en-US" altLang="zh-CN" sz="2000" dirty="0" smtClean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SAM</a:t>
            </a:r>
            <a:r>
              <a:rPr lang="zh-CN" altLang="en-US" sz="2000" dirty="0" smtClean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，研究内容包含情感</a:t>
            </a:r>
            <a:r>
              <a:rPr lang="zh-CN" altLang="en-US" sz="2000" dirty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分析、商业社交网络挖掘、社区识别等</a:t>
            </a:r>
            <a:r>
              <a:rPr lang="zh-CN" altLang="en-US" sz="2000" dirty="0" smtClean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。</a:t>
            </a:r>
            <a:endParaRPr lang="zh-CN" altLang="en-US" sz="2000" dirty="0">
              <a:solidFill>
                <a:prstClr val="black"/>
              </a:solidFill>
              <a:latin typeface="华文中宋" pitchFamily="2" charset="-122"/>
              <a:ea typeface="华文中宋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433220" y="2310059"/>
            <a:ext cx="3490022" cy="4080561"/>
            <a:chOff x="5433220" y="2310059"/>
            <a:chExt cx="3490022" cy="4080561"/>
          </a:xfrm>
        </p:grpSpPr>
        <p:sp>
          <p:nvSpPr>
            <p:cNvPr id="63" name="TextBox 62"/>
            <p:cNvSpPr txBox="1"/>
            <p:nvPr/>
          </p:nvSpPr>
          <p:spPr>
            <a:xfrm>
              <a:off x="6687294" y="6021288"/>
              <a:ext cx="1542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prstClr val="black"/>
                  </a:solidFill>
                </a:rPr>
                <a:t>SAM</a:t>
              </a:r>
              <a:r>
                <a:rPr lang="zh-CN" altLang="en-US" dirty="0" smtClean="0">
                  <a:solidFill>
                    <a:prstClr val="black"/>
                  </a:solidFill>
                </a:rPr>
                <a:t>系统架构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1026" name="Picture 2" descr="File:Sam-architecture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3220" y="2310059"/>
              <a:ext cx="3490022" cy="3639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组合 7"/>
          <p:cNvGrpSpPr/>
          <p:nvPr/>
        </p:nvGrpSpPr>
        <p:grpSpPr>
          <a:xfrm>
            <a:off x="1907705" y="2418890"/>
            <a:ext cx="3525515" cy="4259762"/>
            <a:chOff x="1907705" y="2418890"/>
            <a:chExt cx="3525515" cy="4259762"/>
          </a:xfrm>
        </p:grpSpPr>
        <p:sp>
          <p:nvSpPr>
            <p:cNvPr id="44" name="矩形 43"/>
            <p:cNvSpPr/>
            <p:nvPr/>
          </p:nvSpPr>
          <p:spPr>
            <a:xfrm>
              <a:off x="2411760" y="6309320"/>
              <a:ext cx="284431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prstClr val="black"/>
                  </a:solidFill>
                </a:rPr>
                <a:t>http://samproject.net/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71800" y="6021288"/>
              <a:ext cx="1542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prstClr val="black"/>
                  </a:solidFill>
                </a:rPr>
                <a:t>SAM</a:t>
              </a:r>
              <a:r>
                <a:rPr lang="zh-CN" altLang="en-US" dirty="0" smtClean="0">
                  <a:solidFill>
                    <a:prstClr val="black"/>
                  </a:solidFill>
                </a:rPr>
                <a:t>项目主页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705" y="2418890"/>
              <a:ext cx="3525515" cy="3480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组合 7"/>
          <p:cNvGrpSpPr/>
          <p:nvPr/>
        </p:nvGrpSpPr>
        <p:grpSpPr>
          <a:xfrm>
            <a:off x="-612576" y="1196752"/>
            <a:ext cx="2304256" cy="514995"/>
            <a:chOff x="-612576" y="1412776"/>
            <a:chExt cx="2304256" cy="514995"/>
          </a:xfrm>
        </p:grpSpPr>
        <p:sp>
          <p:nvSpPr>
            <p:cNvPr id="25" name="AutoShape 19"/>
            <p:cNvSpPr>
              <a:spLocks noChangeArrowheads="1"/>
            </p:cNvSpPr>
            <p:nvPr/>
          </p:nvSpPr>
          <p:spPr bwMode="auto">
            <a:xfrm>
              <a:off x="-612576" y="1412776"/>
              <a:ext cx="2304256" cy="5149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C000"/>
                </a:gs>
                <a:gs pos="100000">
                  <a:srgbClr val="FF0000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107504" y="1484784"/>
              <a:ext cx="1351125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政 府</a:t>
              </a:r>
              <a:endParaRPr lang="en-US" altLang="zh-CN" sz="2000" b="1" spc="300" dirty="0" smtClean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27" name="组合 10"/>
          <p:cNvGrpSpPr/>
          <p:nvPr/>
        </p:nvGrpSpPr>
        <p:grpSpPr>
          <a:xfrm>
            <a:off x="-612576" y="1951013"/>
            <a:ext cx="2304256" cy="514995"/>
            <a:chOff x="-612576" y="2095029"/>
            <a:chExt cx="2304256" cy="514995"/>
          </a:xfrm>
        </p:grpSpPr>
        <p:sp>
          <p:nvSpPr>
            <p:cNvPr id="28" name="AutoShape 19"/>
            <p:cNvSpPr>
              <a:spLocks noChangeArrowheads="1"/>
            </p:cNvSpPr>
            <p:nvPr/>
          </p:nvSpPr>
          <p:spPr bwMode="auto">
            <a:xfrm>
              <a:off x="-612576" y="2095029"/>
              <a:ext cx="2304256" cy="514995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107504" y="2162796"/>
              <a:ext cx="1584176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企 业</a:t>
              </a:r>
              <a:endParaRPr lang="en-US" altLang="zh-CN" sz="2000" b="1" spc="300" dirty="0" smtClean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30" name="组合 13"/>
          <p:cNvGrpSpPr/>
          <p:nvPr/>
        </p:nvGrpSpPr>
        <p:grpSpPr>
          <a:xfrm>
            <a:off x="-612576" y="2705274"/>
            <a:ext cx="2304256" cy="514995"/>
            <a:chOff x="-612576" y="2777282"/>
            <a:chExt cx="2304256" cy="514995"/>
          </a:xfrm>
        </p:grpSpPr>
        <p:sp>
          <p:nvSpPr>
            <p:cNvPr id="31" name="AutoShape 19"/>
            <p:cNvSpPr>
              <a:spLocks noChangeArrowheads="1"/>
            </p:cNvSpPr>
            <p:nvPr/>
          </p:nvSpPr>
          <p:spPr bwMode="auto">
            <a:xfrm>
              <a:off x="-612576" y="2777282"/>
              <a:ext cx="2304256" cy="514995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-19485" y="2840808"/>
              <a:ext cx="1351125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学术界</a:t>
              </a:r>
              <a:endParaRPr lang="en-US" altLang="zh-CN" sz="2000" b="1" spc="300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35496" y="116632"/>
            <a:ext cx="8928992" cy="828675"/>
          </a:xfrm>
        </p:spPr>
        <p:txBody>
          <a:bodyPr/>
          <a:lstStyle/>
          <a:p>
            <a:r>
              <a:rPr lang="zh-CN" altLang="en-US" dirty="0"/>
              <a:t>国内外的研究项目和计划</a:t>
            </a:r>
          </a:p>
        </p:txBody>
      </p:sp>
    </p:spTree>
    <p:extLst>
      <p:ext uri="{BB962C8B-B14F-4D97-AF65-F5344CB8AC3E}">
        <p14:creationId xmlns:p14="http://schemas.microsoft.com/office/powerpoint/2010/main" val="32068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auto">
          <a:xfrm>
            <a:off x="107504" y="-24"/>
            <a:ext cx="822960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spc="50" dirty="0" smtClean="0">
                <a:ln w="11430"/>
                <a:solidFill>
                  <a:prstClr val="white"/>
                </a:solidFill>
                <a:latin typeface="微软雅黑"/>
              </a:rPr>
              <a:t>国外相关</a:t>
            </a:r>
            <a:r>
              <a:rPr lang="zh-CN" altLang="en-US" sz="3200" b="1" spc="50" dirty="0">
                <a:ln w="11430"/>
                <a:solidFill>
                  <a:prstClr val="white"/>
                </a:solidFill>
                <a:latin typeface="微软雅黑"/>
              </a:rPr>
              <a:t>研究</a:t>
            </a:r>
          </a:p>
        </p:txBody>
      </p:sp>
      <p:sp>
        <p:nvSpPr>
          <p:cNvPr id="6" name="矩形 5"/>
          <p:cNvSpPr/>
          <p:nvPr/>
        </p:nvSpPr>
        <p:spPr>
          <a:xfrm>
            <a:off x="-36512" y="1196752"/>
            <a:ext cx="1979712" cy="5040560"/>
          </a:xfrm>
          <a:prstGeom prst="rect">
            <a:avLst/>
          </a:prstGeom>
          <a:solidFill>
            <a:srgbClr val="E5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943199" y="980728"/>
            <a:ext cx="6980043" cy="10940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just">
              <a:defRPr/>
            </a:pPr>
            <a:r>
              <a:rPr lang="zh-CN" altLang="en-US" sz="2000" dirty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斯诺登曝光的</a:t>
            </a:r>
            <a:r>
              <a:rPr lang="zh-CN" altLang="en-US" sz="2000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“五只眼”</a:t>
            </a:r>
            <a:r>
              <a:rPr lang="zh-CN" altLang="en-US" sz="2000" dirty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情报联盟，前身是英美二</a:t>
            </a:r>
            <a:r>
              <a:rPr lang="zh-CN" altLang="en-US" sz="2000" dirty="0" smtClean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战后建立的</a:t>
            </a:r>
            <a:r>
              <a:rPr lang="zh-CN" altLang="en-US" sz="2000" dirty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多国监听组织“</a:t>
            </a:r>
            <a:r>
              <a:rPr lang="en-US" altLang="zh-CN" sz="2000" dirty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UKUSA”</a:t>
            </a:r>
            <a:r>
              <a:rPr lang="zh-CN" altLang="en-US" sz="2000" dirty="0" smtClean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，通过在不同社交网络媒体的数据关联分析搜索，发现重要情报。</a:t>
            </a:r>
            <a:endParaRPr lang="zh-CN" altLang="en-US" sz="2000" dirty="0">
              <a:solidFill>
                <a:prstClr val="black"/>
              </a:solidFill>
              <a:latin typeface="华文中宋" pitchFamily="2" charset="-122"/>
              <a:ea typeface="华文中宋" pitchFamily="2" charset="-122"/>
            </a:endParaRPr>
          </a:p>
        </p:txBody>
      </p:sp>
      <p:grpSp>
        <p:nvGrpSpPr>
          <p:cNvPr id="24" name="组合 7"/>
          <p:cNvGrpSpPr/>
          <p:nvPr/>
        </p:nvGrpSpPr>
        <p:grpSpPr>
          <a:xfrm>
            <a:off x="-612576" y="1196752"/>
            <a:ext cx="2304256" cy="514995"/>
            <a:chOff x="-612576" y="1412776"/>
            <a:chExt cx="2304256" cy="514995"/>
          </a:xfrm>
        </p:grpSpPr>
        <p:sp>
          <p:nvSpPr>
            <p:cNvPr id="25" name="AutoShape 19"/>
            <p:cNvSpPr>
              <a:spLocks noChangeArrowheads="1"/>
            </p:cNvSpPr>
            <p:nvPr/>
          </p:nvSpPr>
          <p:spPr bwMode="auto">
            <a:xfrm>
              <a:off x="-612576" y="1412776"/>
              <a:ext cx="2304256" cy="5149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C000"/>
                </a:gs>
                <a:gs pos="100000">
                  <a:srgbClr val="FF0000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 bwMode="auto">
            <a:xfrm>
              <a:off x="107504" y="1484784"/>
              <a:ext cx="1351125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政 府</a:t>
              </a:r>
              <a:endParaRPr lang="en-US" altLang="zh-CN" sz="2000" b="1" spc="300" dirty="0" smtClean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27" name="组合 10"/>
          <p:cNvGrpSpPr/>
          <p:nvPr/>
        </p:nvGrpSpPr>
        <p:grpSpPr>
          <a:xfrm>
            <a:off x="-612576" y="1951013"/>
            <a:ext cx="2304256" cy="514995"/>
            <a:chOff x="-612576" y="2095029"/>
            <a:chExt cx="2304256" cy="514995"/>
          </a:xfrm>
        </p:grpSpPr>
        <p:sp>
          <p:nvSpPr>
            <p:cNvPr id="28" name="AutoShape 19"/>
            <p:cNvSpPr>
              <a:spLocks noChangeArrowheads="1"/>
            </p:cNvSpPr>
            <p:nvPr/>
          </p:nvSpPr>
          <p:spPr bwMode="auto">
            <a:xfrm>
              <a:off x="-612576" y="2095029"/>
              <a:ext cx="2304256" cy="514995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TextBox 28"/>
            <p:cNvSpPr txBox="1"/>
            <p:nvPr/>
          </p:nvSpPr>
          <p:spPr bwMode="auto">
            <a:xfrm>
              <a:off x="107504" y="2162796"/>
              <a:ext cx="1584176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企 业</a:t>
              </a:r>
              <a:endParaRPr lang="en-US" altLang="zh-CN" sz="2000" b="1" spc="300" dirty="0" smtClean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30" name="组合 13"/>
          <p:cNvGrpSpPr/>
          <p:nvPr/>
        </p:nvGrpSpPr>
        <p:grpSpPr>
          <a:xfrm>
            <a:off x="-612576" y="2705274"/>
            <a:ext cx="2304256" cy="514995"/>
            <a:chOff x="-612576" y="2777282"/>
            <a:chExt cx="2304256" cy="514995"/>
          </a:xfrm>
        </p:grpSpPr>
        <p:sp>
          <p:nvSpPr>
            <p:cNvPr id="31" name="AutoShape 19"/>
            <p:cNvSpPr>
              <a:spLocks noChangeArrowheads="1"/>
            </p:cNvSpPr>
            <p:nvPr/>
          </p:nvSpPr>
          <p:spPr bwMode="auto">
            <a:xfrm>
              <a:off x="-612576" y="2777282"/>
              <a:ext cx="2304256" cy="514995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 bwMode="auto">
            <a:xfrm>
              <a:off x="-19485" y="2840808"/>
              <a:ext cx="1351125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学术界</a:t>
              </a:r>
              <a:endParaRPr lang="en-US" altLang="zh-CN" sz="2000" b="1" spc="300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35496" y="116632"/>
            <a:ext cx="8928992" cy="828675"/>
          </a:xfrm>
        </p:spPr>
        <p:txBody>
          <a:bodyPr/>
          <a:lstStyle/>
          <a:p>
            <a:r>
              <a:rPr lang="zh-CN" altLang="en-US" dirty="0"/>
              <a:t>国内外的研究项目和计划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98" y="2208510"/>
            <a:ext cx="6980043" cy="2588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364088" y="4252620"/>
            <a:ext cx="237914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2012075" y="4797152"/>
            <a:ext cx="6304341" cy="1653944"/>
            <a:chOff x="172889" y="4561962"/>
            <a:chExt cx="5428717" cy="1944536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889" y="4561963"/>
              <a:ext cx="5022056" cy="1944535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8380" y="4561962"/>
              <a:ext cx="436376" cy="246971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6395" y="5033706"/>
              <a:ext cx="436376" cy="246971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7540" y="4605582"/>
              <a:ext cx="436376" cy="246971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8403" y="6156189"/>
              <a:ext cx="436376" cy="246971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2878" y="5954092"/>
              <a:ext cx="436376" cy="246971"/>
            </a:xfrm>
            <a:prstGeom prst="rect">
              <a:avLst/>
            </a:prstGeom>
          </p:spPr>
        </p:pic>
        <p:cxnSp>
          <p:nvCxnSpPr>
            <p:cNvPr id="33" name="直接箭头连接符 32"/>
            <p:cNvCxnSpPr>
              <a:stCxn id="20" idx="3"/>
            </p:cNvCxnSpPr>
            <p:nvPr/>
          </p:nvCxnSpPr>
          <p:spPr>
            <a:xfrm flipV="1">
              <a:off x="1132771" y="4852554"/>
              <a:ext cx="2892085" cy="30463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>
              <a:stCxn id="20" idx="3"/>
            </p:cNvCxnSpPr>
            <p:nvPr/>
          </p:nvCxnSpPr>
          <p:spPr>
            <a:xfrm>
              <a:off x="1132771" y="5157192"/>
              <a:ext cx="2926082" cy="3354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442379" y="5493217"/>
              <a:ext cx="5159227" cy="624195"/>
            </a:xfrm>
            <a:prstGeom prst="rect">
              <a:avLst/>
            </a:prstGeom>
            <a:solidFill>
              <a:srgbClr val="FFFFFF">
                <a:alpha val="50980"/>
              </a:srgbClr>
            </a:solidFill>
          </p:spPr>
          <p:txBody>
            <a:bodyPr wrap="none">
              <a:spAutoFit/>
            </a:bodyPr>
            <a:lstStyle/>
            <a:p>
              <a:r>
                <a:rPr lang="zh-CN" altLang="en-US" sz="15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“五只眼”情报联盟（</a:t>
              </a:r>
              <a:r>
                <a:rPr lang="en-US" altLang="zh-CN" sz="15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Five Eyes, </a:t>
              </a:r>
              <a:r>
                <a:rPr lang="en-US" altLang="zh-CN" sz="15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FVEY</a:t>
              </a:r>
              <a:r>
                <a:rPr lang="zh-CN" altLang="en-US" sz="15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）</a:t>
              </a:r>
              <a:r>
                <a:rPr lang="zh-CN" altLang="en-US" sz="15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：</a:t>
              </a:r>
              <a:r>
                <a:rPr lang="zh-CN" altLang="en-US" sz="1350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美国</a:t>
              </a:r>
              <a:r>
                <a:rPr lang="zh-CN" altLang="en-US" sz="135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、英国、澳大利亚、加</a:t>
              </a:r>
              <a:r>
                <a:rPr lang="zh-CN" altLang="en-US" sz="1350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拿</a:t>
              </a:r>
              <a:endParaRPr lang="en-US" altLang="zh-CN" sz="135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r>
                <a:rPr lang="zh-CN" altLang="en-US" sz="1350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大和</a:t>
              </a:r>
              <a:r>
                <a:rPr lang="zh-CN" altLang="en-US" sz="135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新西兰等多</a:t>
              </a:r>
              <a:r>
                <a:rPr lang="zh-CN" altLang="en-US" sz="1350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国美国</a:t>
              </a:r>
              <a:r>
                <a:rPr lang="zh-CN" altLang="en-US" sz="1350" b="1" dirty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负责盯住中、俄等</a:t>
              </a:r>
              <a:endParaRPr lang="en-US" altLang="zh-CN" sz="135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657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7468"/>
    </mc:Choice>
    <mc:Fallback xmlns=""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auto">
          <a:xfrm>
            <a:off x="107504" y="-24"/>
            <a:ext cx="822960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spc="50" dirty="0" smtClean="0">
                <a:ln w="11430"/>
                <a:solidFill>
                  <a:prstClr val="white"/>
                </a:solidFill>
                <a:latin typeface="微软雅黑"/>
              </a:rPr>
              <a:t>国外相关</a:t>
            </a:r>
            <a:r>
              <a:rPr lang="zh-CN" altLang="en-US" sz="3200" b="1" spc="50" dirty="0">
                <a:ln w="11430"/>
                <a:solidFill>
                  <a:prstClr val="white"/>
                </a:solidFill>
                <a:latin typeface="微软雅黑"/>
              </a:rPr>
              <a:t>研究</a:t>
            </a:r>
          </a:p>
        </p:txBody>
      </p:sp>
      <p:sp>
        <p:nvSpPr>
          <p:cNvPr id="6" name="矩形 5"/>
          <p:cNvSpPr/>
          <p:nvPr/>
        </p:nvSpPr>
        <p:spPr>
          <a:xfrm>
            <a:off x="-36512" y="1196752"/>
            <a:ext cx="1979712" cy="5040560"/>
          </a:xfrm>
          <a:prstGeom prst="rect">
            <a:avLst/>
          </a:prstGeom>
          <a:solidFill>
            <a:srgbClr val="E5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AutoShape 6" descr="c:\users\lenovo\appdata\roaming\360se6\User Data\Temp\images?q=tbn:ANd9GcTdKds8OwGKljVS9lSVz4r6PdYdA9toab-o9lIT7dwTs378AvXwi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c:\users\lenovo\appdata\roaming\360se6\User Data\Temp\images?q=tbn:ANd9GcTdKds8OwGKljVS9lSVz4r6PdYdA9toab-o9lIT7dwTs378AvXwi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AutoShape 10" descr="c:\users\lenovo\appdata\roaming\360se6\User Data\Temp\images?q=tbn:ANd9GcTdKds8OwGKljVS9lSVz4r6PdYdA9toab-o9lIT7dwTs378AvXwig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63688" y="5910371"/>
            <a:ext cx="7380312" cy="830997"/>
          </a:xfrm>
          <a:prstGeom prst="rect">
            <a:avLst/>
          </a:prstGeom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6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整合传统搜索结果与社交网络信息；</a:t>
            </a:r>
            <a:endParaRPr lang="zh-CN" altLang="en-US" sz="16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6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注重社交搜索和语义搜索的结合。</a:t>
            </a:r>
            <a:endParaRPr lang="zh-CN" altLang="en-US" sz="16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 bwMode="auto">
          <a:xfrm>
            <a:off x="2267743" y="1184086"/>
            <a:ext cx="662473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/>
                <a:ea typeface="华文中宋"/>
                <a:cs typeface="华文中宋"/>
              </a:defRPr>
            </a:lvl1pPr>
          </a:lstStyle>
          <a:p>
            <a:pPr algn="ctr"/>
            <a:r>
              <a:rPr lang="en-US" altLang="zh-CN" sz="2400" dirty="0" smtClean="0">
                <a:solidFill>
                  <a:srgbClr val="4BACC6">
                    <a:lumMod val="75000"/>
                  </a:srgbClr>
                </a:solidFill>
              </a:rPr>
              <a:t>Google</a:t>
            </a:r>
            <a:r>
              <a:rPr lang="zh-CN" altLang="en-US" sz="2400" dirty="0" smtClean="0">
                <a:solidFill>
                  <a:srgbClr val="4BACC6">
                    <a:lumMod val="75000"/>
                  </a:srgbClr>
                </a:solidFill>
              </a:rPr>
              <a:t>社交</a:t>
            </a:r>
            <a:r>
              <a:rPr lang="zh-CN" altLang="en-US" sz="2400" dirty="0">
                <a:solidFill>
                  <a:srgbClr val="4BACC6">
                    <a:lumMod val="75000"/>
                  </a:srgbClr>
                </a:solidFill>
              </a:rPr>
              <a:t>搜索</a:t>
            </a:r>
            <a:endParaRPr lang="nb-NO" altLang="zh-CN" sz="2400" dirty="0">
              <a:solidFill>
                <a:srgbClr val="4BACC6">
                  <a:lumMod val="75000"/>
                </a:srgbClr>
              </a:solidFill>
            </a:endParaRPr>
          </a:p>
        </p:txBody>
      </p:sp>
      <p:grpSp>
        <p:nvGrpSpPr>
          <p:cNvPr id="20" name="组合 7"/>
          <p:cNvGrpSpPr/>
          <p:nvPr/>
        </p:nvGrpSpPr>
        <p:grpSpPr>
          <a:xfrm>
            <a:off x="-612576" y="1196752"/>
            <a:ext cx="2304256" cy="514995"/>
            <a:chOff x="-612576" y="1412776"/>
            <a:chExt cx="2304256" cy="514995"/>
          </a:xfrm>
        </p:grpSpPr>
        <p:sp>
          <p:nvSpPr>
            <p:cNvPr id="21" name="AutoShape 19"/>
            <p:cNvSpPr>
              <a:spLocks noChangeArrowheads="1"/>
            </p:cNvSpPr>
            <p:nvPr/>
          </p:nvSpPr>
          <p:spPr bwMode="auto">
            <a:xfrm>
              <a:off x="-612576" y="1412776"/>
              <a:ext cx="2304256" cy="514995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107504" y="1484784"/>
              <a:ext cx="1351125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政 府</a:t>
              </a:r>
              <a:endParaRPr lang="en-US" altLang="zh-CN" sz="2000" b="1" spc="300" dirty="0" smtClean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24" name="组合 10"/>
          <p:cNvGrpSpPr/>
          <p:nvPr/>
        </p:nvGrpSpPr>
        <p:grpSpPr>
          <a:xfrm>
            <a:off x="-612576" y="1951013"/>
            <a:ext cx="2304256" cy="514995"/>
            <a:chOff x="-612576" y="2095029"/>
            <a:chExt cx="2304256" cy="514995"/>
          </a:xfrm>
        </p:grpSpPr>
        <p:sp>
          <p:nvSpPr>
            <p:cNvPr id="28" name="AutoShape 19"/>
            <p:cNvSpPr>
              <a:spLocks noChangeArrowheads="1"/>
            </p:cNvSpPr>
            <p:nvPr/>
          </p:nvSpPr>
          <p:spPr bwMode="auto">
            <a:xfrm>
              <a:off x="-612576" y="2095029"/>
              <a:ext cx="2304256" cy="5149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C000"/>
                </a:gs>
                <a:gs pos="100000">
                  <a:srgbClr val="FF0000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 bwMode="auto">
            <a:xfrm>
              <a:off x="107504" y="2162796"/>
              <a:ext cx="1584176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企 业</a:t>
              </a:r>
              <a:endParaRPr lang="en-US" altLang="zh-CN" sz="2000" b="1" spc="300" dirty="0" smtClean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31" name="组合 13"/>
          <p:cNvGrpSpPr/>
          <p:nvPr/>
        </p:nvGrpSpPr>
        <p:grpSpPr>
          <a:xfrm>
            <a:off x="-612576" y="2705274"/>
            <a:ext cx="2304256" cy="514995"/>
            <a:chOff x="-612576" y="2777282"/>
            <a:chExt cx="2304256" cy="514995"/>
          </a:xfrm>
        </p:grpSpPr>
        <p:sp>
          <p:nvSpPr>
            <p:cNvPr id="32" name="AutoShape 19"/>
            <p:cNvSpPr>
              <a:spLocks noChangeArrowheads="1"/>
            </p:cNvSpPr>
            <p:nvPr/>
          </p:nvSpPr>
          <p:spPr bwMode="auto">
            <a:xfrm>
              <a:off x="-612576" y="2777282"/>
              <a:ext cx="2304256" cy="514995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-19485" y="2840808"/>
              <a:ext cx="1351125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学术界</a:t>
              </a:r>
              <a:endParaRPr lang="en-US" altLang="zh-CN" sz="2000" b="1" spc="300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35496" y="116632"/>
            <a:ext cx="8928992" cy="828675"/>
          </a:xfrm>
        </p:spPr>
        <p:txBody>
          <a:bodyPr/>
          <a:lstStyle/>
          <a:p>
            <a:r>
              <a:rPr lang="zh-CN" altLang="en-US" dirty="0"/>
              <a:t>国内外的研究项目和计划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178" y="1932606"/>
            <a:ext cx="3573933" cy="3568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611" y="1987876"/>
            <a:ext cx="3308869" cy="3513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22"/>
          <p:cNvSpPr/>
          <p:nvPr/>
        </p:nvSpPr>
        <p:spPr>
          <a:xfrm>
            <a:off x="2059187" y="5204012"/>
            <a:ext cx="244080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059187" y="3996000"/>
            <a:ext cx="244080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 flipV="1">
            <a:off x="7524328" y="4725141"/>
            <a:ext cx="1368152" cy="864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28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1" grpId="0"/>
      <p:bldP spid="23" grpId="0" animBg="1"/>
      <p:bldP spid="23" grpId="1" animBg="1"/>
      <p:bldP spid="27" grpId="0" animBg="1"/>
      <p:bldP spid="27" grpId="1" animBg="1"/>
      <p:bldP spid="34" grpId="0" animBg="1"/>
      <p:bldP spid="3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auto">
          <a:xfrm>
            <a:off x="107504" y="-24"/>
            <a:ext cx="822960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spc="50" dirty="0" smtClean="0">
                <a:ln w="11430"/>
                <a:solidFill>
                  <a:prstClr val="white"/>
                </a:solidFill>
                <a:latin typeface="微软雅黑"/>
              </a:rPr>
              <a:t>国外相关</a:t>
            </a:r>
            <a:r>
              <a:rPr lang="zh-CN" altLang="en-US" sz="3200" b="1" spc="50" dirty="0">
                <a:ln w="11430"/>
                <a:solidFill>
                  <a:prstClr val="white"/>
                </a:solidFill>
                <a:latin typeface="微软雅黑"/>
              </a:rPr>
              <a:t>研究</a:t>
            </a:r>
          </a:p>
        </p:txBody>
      </p:sp>
      <p:sp>
        <p:nvSpPr>
          <p:cNvPr id="6" name="矩形 5"/>
          <p:cNvSpPr/>
          <p:nvPr/>
        </p:nvSpPr>
        <p:spPr>
          <a:xfrm>
            <a:off x="-36512" y="1196752"/>
            <a:ext cx="1979712" cy="5040560"/>
          </a:xfrm>
          <a:prstGeom prst="rect">
            <a:avLst/>
          </a:prstGeom>
          <a:solidFill>
            <a:srgbClr val="E5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AutoShape 6" descr="c:\users\lenovo\appdata\roaming\360se6\User Data\Temp\images?q=tbn:ANd9GcTdKds8OwGKljVS9lSVz4r6PdYdA9toab-o9lIT7dwTs378AvXwi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c:\users\lenovo\appdata\roaming\360se6\User Data\Temp\images?q=tbn:ANd9GcTdKds8OwGKljVS9lSVz4r6PdYdA9toab-o9lIT7dwTs378AvXwi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AutoShape 10" descr="c:\users\lenovo\appdata\roaming\360se6\User Data\Temp\images?q=tbn:ANd9GcTdKds8OwGKljVS9lSVz4r6PdYdA9toab-o9lIT7dwTs378AvXwig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63688" y="4437112"/>
            <a:ext cx="7380312" cy="2264723"/>
          </a:xfrm>
          <a:prstGeom prst="rect">
            <a:avLst/>
          </a:prstGeom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该搜索引擎包含五项功能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Picotale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：输入图片标题进行搜索，搜索引擎找到与标题相配的图用于发布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Collage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：拼贴工具，用户可以上传多张图片来拼贴海报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Video Party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：制作 </a:t>
            </a:r>
            <a:r>
              <a:rPr lang="en-US" altLang="zh-CN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YouTube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等网站的视频播放列表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BLINK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：用户可以发布动态图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6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Kodu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：用户可以使用系统提供的工具创建一个小游戏</a:t>
            </a: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 bwMode="auto">
          <a:xfrm>
            <a:off x="2108216" y="1184086"/>
            <a:ext cx="6691255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/>
                <a:ea typeface="华文中宋"/>
                <a:cs typeface="华文中宋"/>
              </a:defRPr>
            </a:lvl1pPr>
          </a:lstStyle>
          <a:p>
            <a:pPr algn="just"/>
            <a:r>
              <a:rPr lang="zh-CN" altLang="en-US" sz="2400" dirty="0">
                <a:solidFill>
                  <a:srgbClr val="4BACC6">
                    <a:lumMod val="75000"/>
                  </a:srgbClr>
                </a:solidFill>
              </a:rPr>
              <a:t>微软 </a:t>
            </a:r>
            <a:r>
              <a:rPr lang="en-US" altLang="zh-CN" sz="2400" dirty="0" smtClean="0">
                <a:solidFill>
                  <a:srgbClr val="4BACC6">
                    <a:lumMod val="75000"/>
                  </a:srgbClr>
                </a:solidFill>
              </a:rPr>
              <a:t>FUSE </a:t>
            </a:r>
            <a:r>
              <a:rPr lang="zh-CN" altLang="en-US" sz="2400" dirty="0" smtClean="0">
                <a:solidFill>
                  <a:srgbClr val="4BACC6">
                    <a:lumMod val="75000"/>
                  </a:srgbClr>
                </a:solidFill>
              </a:rPr>
              <a:t>实验室</a:t>
            </a:r>
            <a:r>
              <a:rPr lang="zh-CN" altLang="en-US" sz="2400" dirty="0">
                <a:solidFill>
                  <a:srgbClr val="4BACC6">
                    <a:lumMod val="75000"/>
                  </a:srgbClr>
                </a:solidFill>
              </a:rPr>
              <a:t>的</a:t>
            </a:r>
            <a:r>
              <a:rPr lang="zh-CN" altLang="en-US" sz="2400" dirty="0" smtClean="0">
                <a:solidFill>
                  <a:srgbClr val="4BACC6">
                    <a:lumMod val="75000"/>
                  </a:srgbClr>
                </a:solidFill>
              </a:rPr>
              <a:t> </a:t>
            </a:r>
            <a:r>
              <a:rPr lang="en-US" altLang="zh-CN" sz="2400" dirty="0" err="1" smtClean="0">
                <a:solidFill>
                  <a:srgbClr val="4BACC6">
                    <a:lumMod val="75000"/>
                  </a:srgbClr>
                </a:solidFill>
              </a:rPr>
              <a:t>Socl</a:t>
            </a:r>
            <a:r>
              <a:rPr lang="en-US" altLang="zh-CN" sz="2400" dirty="0" smtClean="0">
                <a:solidFill>
                  <a:srgbClr val="4BACC6">
                    <a:lumMod val="75000"/>
                  </a:srgbClr>
                </a:solidFill>
              </a:rPr>
              <a:t> </a:t>
            </a:r>
            <a:r>
              <a:rPr lang="zh-CN" altLang="en-US" sz="2400" dirty="0">
                <a:solidFill>
                  <a:srgbClr val="4BACC6">
                    <a:lumMod val="75000"/>
                  </a:srgbClr>
                </a:solidFill>
              </a:rPr>
              <a:t>社交与搜索实验项目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16" y="1866979"/>
            <a:ext cx="2535792" cy="242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326" y="1850150"/>
            <a:ext cx="4561279" cy="2442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组合 7"/>
          <p:cNvGrpSpPr/>
          <p:nvPr/>
        </p:nvGrpSpPr>
        <p:grpSpPr>
          <a:xfrm>
            <a:off x="-612576" y="1196752"/>
            <a:ext cx="2304256" cy="514995"/>
            <a:chOff x="-612576" y="1412776"/>
            <a:chExt cx="2304256" cy="514995"/>
          </a:xfrm>
        </p:grpSpPr>
        <p:sp>
          <p:nvSpPr>
            <p:cNvPr id="36" name="AutoShape 19"/>
            <p:cNvSpPr>
              <a:spLocks noChangeArrowheads="1"/>
            </p:cNvSpPr>
            <p:nvPr/>
          </p:nvSpPr>
          <p:spPr bwMode="auto">
            <a:xfrm>
              <a:off x="-612576" y="1412776"/>
              <a:ext cx="2304256" cy="514995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 bwMode="auto">
            <a:xfrm>
              <a:off x="107504" y="1484784"/>
              <a:ext cx="1351125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政 府</a:t>
              </a:r>
              <a:endParaRPr lang="en-US" altLang="zh-CN" sz="2000" b="1" spc="300" dirty="0" smtClean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38" name="组合 10"/>
          <p:cNvGrpSpPr/>
          <p:nvPr/>
        </p:nvGrpSpPr>
        <p:grpSpPr>
          <a:xfrm>
            <a:off x="-612576" y="1951013"/>
            <a:ext cx="2304256" cy="514995"/>
            <a:chOff x="-612576" y="2095029"/>
            <a:chExt cx="2304256" cy="514995"/>
          </a:xfrm>
        </p:grpSpPr>
        <p:sp>
          <p:nvSpPr>
            <p:cNvPr id="39" name="AutoShape 19"/>
            <p:cNvSpPr>
              <a:spLocks noChangeArrowheads="1"/>
            </p:cNvSpPr>
            <p:nvPr/>
          </p:nvSpPr>
          <p:spPr bwMode="auto">
            <a:xfrm>
              <a:off x="-612576" y="2095029"/>
              <a:ext cx="2304256" cy="5149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C000"/>
                </a:gs>
                <a:gs pos="100000">
                  <a:srgbClr val="FF0000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 bwMode="auto">
            <a:xfrm>
              <a:off x="107504" y="2162796"/>
              <a:ext cx="1584176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企 业</a:t>
              </a:r>
              <a:endParaRPr lang="en-US" altLang="zh-CN" sz="2000" b="1" spc="300" dirty="0" smtClean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42" name="组合 13"/>
          <p:cNvGrpSpPr/>
          <p:nvPr/>
        </p:nvGrpSpPr>
        <p:grpSpPr>
          <a:xfrm>
            <a:off x="-612576" y="2705274"/>
            <a:ext cx="2304256" cy="514995"/>
            <a:chOff x="-612576" y="2777282"/>
            <a:chExt cx="2304256" cy="514995"/>
          </a:xfrm>
        </p:grpSpPr>
        <p:sp>
          <p:nvSpPr>
            <p:cNvPr id="43" name="AutoShape 19"/>
            <p:cNvSpPr>
              <a:spLocks noChangeArrowheads="1"/>
            </p:cNvSpPr>
            <p:nvPr/>
          </p:nvSpPr>
          <p:spPr bwMode="auto">
            <a:xfrm>
              <a:off x="-612576" y="2777282"/>
              <a:ext cx="2304256" cy="514995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 bwMode="auto">
            <a:xfrm>
              <a:off x="-19485" y="2840808"/>
              <a:ext cx="1351125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学术界</a:t>
              </a:r>
              <a:endParaRPr lang="en-US" altLang="zh-CN" sz="2000" b="1" spc="300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35496" y="116632"/>
            <a:ext cx="8928992" cy="828675"/>
          </a:xfrm>
        </p:spPr>
        <p:txBody>
          <a:bodyPr/>
          <a:lstStyle/>
          <a:p>
            <a:r>
              <a:rPr lang="zh-CN" altLang="en-US" dirty="0"/>
              <a:t>国内外的研究项目和计划</a:t>
            </a:r>
          </a:p>
        </p:txBody>
      </p:sp>
    </p:spTree>
    <p:extLst>
      <p:ext uri="{BB962C8B-B14F-4D97-AF65-F5344CB8AC3E}">
        <p14:creationId xmlns:p14="http://schemas.microsoft.com/office/powerpoint/2010/main" val="366532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auto">
          <a:xfrm>
            <a:off x="107504" y="-24"/>
            <a:ext cx="822960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spc="50" dirty="0" smtClean="0">
                <a:ln w="11430"/>
                <a:solidFill>
                  <a:prstClr val="white"/>
                </a:solidFill>
                <a:latin typeface="微软雅黑"/>
              </a:rPr>
              <a:t>国外相关</a:t>
            </a:r>
            <a:r>
              <a:rPr lang="zh-CN" altLang="en-US" sz="3200" b="1" spc="50" dirty="0">
                <a:ln w="11430"/>
                <a:solidFill>
                  <a:prstClr val="white"/>
                </a:solidFill>
                <a:latin typeface="微软雅黑"/>
              </a:rPr>
              <a:t>研究</a:t>
            </a:r>
          </a:p>
        </p:txBody>
      </p:sp>
      <p:sp>
        <p:nvSpPr>
          <p:cNvPr id="6" name="矩形 5"/>
          <p:cNvSpPr/>
          <p:nvPr/>
        </p:nvSpPr>
        <p:spPr>
          <a:xfrm>
            <a:off x="-36512" y="1196752"/>
            <a:ext cx="1979712" cy="5040560"/>
          </a:xfrm>
          <a:prstGeom prst="rect">
            <a:avLst/>
          </a:prstGeom>
          <a:solidFill>
            <a:srgbClr val="E5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AutoShape 6" descr="c:\users\lenovo\appdata\roaming\360se6\User Data\Temp\images?q=tbn:ANd9GcTdKds8OwGKljVS9lSVz4r6PdYdA9toab-o9lIT7dwTs378AvXwi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c:\users\lenovo\appdata\roaming\360se6\User Data\Temp\images?q=tbn:ANd9GcTdKds8OwGKljVS9lSVz4r6PdYdA9toab-o9lIT7dwTs378AvXwi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AutoShape 10" descr="c:\users\lenovo\appdata\roaming\360se6\User Data\Temp\images?q=tbn:ANd9GcTdKds8OwGKljVS9lSVz4r6PdYdA9toab-o9lIT7dwTs378AvXwig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63688" y="4437112"/>
            <a:ext cx="7380312" cy="2308324"/>
          </a:xfrm>
          <a:prstGeom prst="rect">
            <a:avLst/>
          </a:prstGeom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Graph Search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能够判断用户希望获取的是哪些信息，直接 向用户提供有关人、照片、地方和兴趣等问题的答案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6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Graph </a:t>
            </a:r>
            <a:r>
              <a:rPr lang="en-US" altLang="zh-CN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Search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关注的重点是直接提供答案，而不是罗列与关键词相关的搜索结果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6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Facebook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已经积攒了</a:t>
            </a:r>
            <a:r>
              <a:rPr lang="en-US" altLang="zh-CN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亿用户、</a:t>
            </a:r>
            <a:r>
              <a:rPr lang="en-US" altLang="zh-CN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2400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亿张照片和</a:t>
            </a:r>
            <a:r>
              <a:rPr lang="en-US" altLang="zh-CN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万亿次页面访问量，</a:t>
            </a:r>
            <a:r>
              <a:rPr lang="en-US" altLang="zh-CN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Graph Search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能够在这一庞大的数据库中搜索、汇总并整合信息</a:t>
            </a: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 bwMode="auto">
          <a:xfrm>
            <a:off x="2675681" y="1184086"/>
            <a:ext cx="5556329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/>
                <a:ea typeface="华文中宋"/>
                <a:cs typeface="华文中宋"/>
              </a:defRPr>
            </a:lvl1pPr>
          </a:lstStyle>
          <a:p>
            <a:pPr algn="just"/>
            <a:r>
              <a:rPr lang="en-US" altLang="zh-CN" sz="2400" dirty="0" smtClean="0">
                <a:solidFill>
                  <a:srgbClr val="4BACC6">
                    <a:lumMod val="75000"/>
                  </a:srgbClr>
                </a:solidFill>
              </a:rPr>
              <a:t>Facebook</a:t>
            </a:r>
            <a:r>
              <a:rPr lang="zh-CN" altLang="en-US" sz="2400" dirty="0" smtClean="0">
                <a:solidFill>
                  <a:srgbClr val="4BACC6">
                    <a:lumMod val="75000"/>
                  </a:srgbClr>
                </a:solidFill>
              </a:rPr>
              <a:t>的图搜索引擎</a:t>
            </a:r>
            <a:r>
              <a:rPr lang="en-US" altLang="zh-CN" sz="2400" dirty="0" smtClean="0">
                <a:solidFill>
                  <a:srgbClr val="4BACC6">
                    <a:lumMod val="75000"/>
                  </a:srgbClr>
                </a:solidFill>
              </a:rPr>
              <a:t>Graph Search</a:t>
            </a:r>
            <a:endParaRPr lang="zh-CN" altLang="en-US" sz="2400" dirty="0">
              <a:solidFill>
                <a:srgbClr val="4BACC6">
                  <a:lumMod val="75000"/>
                </a:srgbClr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662" y="1748640"/>
            <a:ext cx="3700338" cy="241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90" y="1765593"/>
            <a:ext cx="3384376" cy="2408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7"/>
          <p:cNvGrpSpPr/>
          <p:nvPr/>
        </p:nvGrpSpPr>
        <p:grpSpPr>
          <a:xfrm>
            <a:off x="-612576" y="1196752"/>
            <a:ext cx="2304256" cy="514995"/>
            <a:chOff x="-612576" y="1412776"/>
            <a:chExt cx="2304256" cy="514995"/>
          </a:xfrm>
        </p:grpSpPr>
        <p:sp>
          <p:nvSpPr>
            <p:cNvPr id="21" name="AutoShape 19"/>
            <p:cNvSpPr>
              <a:spLocks noChangeArrowheads="1"/>
            </p:cNvSpPr>
            <p:nvPr/>
          </p:nvSpPr>
          <p:spPr bwMode="auto">
            <a:xfrm>
              <a:off x="-612576" y="1412776"/>
              <a:ext cx="2304256" cy="514995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107504" y="1484784"/>
              <a:ext cx="1351125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政 府</a:t>
              </a:r>
              <a:endParaRPr lang="en-US" altLang="zh-CN" sz="2000" b="1" spc="300" dirty="0" smtClean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24" name="组合 10"/>
          <p:cNvGrpSpPr/>
          <p:nvPr/>
        </p:nvGrpSpPr>
        <p:grpSpPr>
          <a:xfrm>
            <a:off x="-612576" y="1951013"/>
            <a:ext cx="2304256" cy="514995"/>
            <a:chOff x="-612576" y="2095029"/>
            <a:chExt cx="2304256" cy="514995"/>
          </a:xfrm>
        </p:grpSpPr>
        <p:sp>
          <p:nvSpPr>
            <p:cNvPr id="28" name="AutoShape 19"/>
            <p:cNvSpPr>
              <a:spLocks noChangeArrowheads="1"/>
            </p:cNvSpPr>
            <p:nvPr/>
          </p:nvSpPr>
          <p:spPr bwMode="auto">
            <a:xfrm>
              <a:off x="-612576" y="2095029"/>
              <a:ext cx="2304256" cy="5149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C000"/>
                </a:gs>
                <a:gs pos="100000">
                  <a:srgbClr val="FF0000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 bwMode="auto">
            <a:xfrm>
              <a:off x="107504" y="2162796"/>
              <a:ext cx="1584176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企 业</a:t>
              </a:r>
              <a:endParaRPr lang="en-US" altLang="zh-CN" sz="2000" b="1" spc="300" dirty="0" smtClean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31" name="组合 13"/>
          <p:cNvGrpSpPr/>
          <p:nvPr/>
        </p:nvGrpSpPr>
        <p:grpSpPr>
          <a:xfrm>
            <a:off x="-612576" y="2705274"/>
            <a:ext cx="2304256" cy="514995"/>
            <a:chOff x="-612576" y="2777282"/>
            <a:chExt cx="2304256" cy="514995"/>
          </a:xfrm>
        </p:grpSpPr>
        <p:sp>
          <p:nvSpPr>
            <p:cNvPr id="32" name="AutoShape 19"/>
            <p:cNvSpPr>
              <a:spLocks noChangeArrowheads="1"/>
            </p:cNvSpPr>
            <p:nvPr/>
          </p:nvSpPr>
          <p:spPr bwMode="auto">
            <a:xfrm>
              <a:off x="-612576" y="2777282"/>
              <a:ext cx="2304256" cy="514995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-19485" y="2840808"/>
              <a:ext cx="1351125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学术界</a:t>
              </a:r>
              <a:endParaRPr lang="en-US" altLang="zh-CN" sz="2000" b="1" spc="300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35496" y="116632"/>
            <a:ext cx="8928992" cy="828675"/>
          </a:xfrm>
        </p:spPr>
        <p:txBody>
          <a:bodyPr/>
          <a:lstStyle/>
          <a:p>
            <a:r>
              <a:rPr lang="zh-CN" altLang="en-US" dirty="0"/>
              <a:t>国内外的研究项目和计划</a:t>
            </a:r>
          </a:p>
        </p:txBody>
      </p:sp>
    </p:spTree>
    <p:extLst>
      <p:ext uri="{BB962C8B-B14F-4D97-AF65-F5344CB8AC3E}">
        <p14:creationId xmlns:p14="http://schemas.microsoft.com/office/powerpoint/2010/main" val="374440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auto">
          <a:xfrm>
            <a:off x="107504" y="-24"/>
            <a:ext cx="822960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spc="50" dirty="0" smtClean="0">
                <a:ln w="11430"/>
                <a:solidFill>
                  <a:prstClr val="white"/>
                </a:solidFill>
                <a:latin typeface="微软雅黑"/>
              </a:rPr>
              <a:t>国外相关</a:t>
            </a:r>
            <a:r>
              <a:rPr lang="zh-CN" altLang="en-US" sz="3200" b="1" spc="50" dirty="0">
                <a:ln w="11430"/>
                <a:solidFill>
                  <a:prstClr val="white"/>
                </a:solidFill>
                <a:latin typeface="微软雅黑"/>
              </a:rPr>
              <a:t>研究</a:t>
            </a:r>
          </a:p>
        </p:txBody>
      </p:sp>
      <p:sp>
        <p:nvSpPr>
          <p:cNvPr id="6" name="矩形 5"/>
          <p:cNvSpPr/>
          <p:nvPr/>
        </p:nvSpPr>
        <p:spPr>
          <a:xfrm>
            <a:off x="-36512" y="1196752"/>
            <a:ext cx="1979712" cy="5040560"/>
          </a:xfrm>
          <a:prstGeom prst="rect">
            <a:avLst/>
          </a:prstGeom>
          <a:solidFill>
            <a:srgbClr val="E5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AutoShape 6" descr="c:\users\lenovo\appdata\roaming\360se6\User Data\Temp\images?q=tbn:ANd9GcTdKds8OwGKljVS9lSVz4r6PdYdA9toab-o9lIT7dwTs378AvXwi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c:\users\lenovo\appdata\roaming\360se6\User Data\Temp\images?q=tbn:ANd9GcTdKds8OwGKljVS9lSVz4r6PdYdA9toab-o9lIT7dwTs378AvXwi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AutoShape 10" descr="c:\users\lenovo\appdata\roaming\360se6\User Data\Temp\images?q=tbn:ANd9GcTdKds8OwGKljVS9lSVz4r6PdYdA9toab-o9lIT7dwTs378AvXwig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63688" y="4437112"/>
            <a:ext cx="7380312" cy="2308324"/>
          </a:xfrm>
          <a:prstGeom prst="rect">
            <a:avLst/>
          </a:prstGeom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Ark.com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可以让你搜索来自 </a:t>
            </a:r>
            <a:r>
              <a:rPr lang="en-US" altLang="zh-CN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Facebook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Google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LinkedIn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Foursquare 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以及人人网等社交网络上人们的公开信息或者私人数据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6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Ark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提供了很多标准化的搜索选项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基本信息：居住城市、家乡、雇主、教育状况，性别、婚否等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特殊标签：兴趣爱好，喜欢的音乐、电影等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endParaRPr lang="zh-CN" altLang="en-US" sz="16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 bwMode="auto">
          <a:xfrm>
            <a:off x="3092465" y="1184086"/>
            <a:ext cx="4722768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/>
                <a:ea typeface="华文中宋"/>
                <a:cs typeface="华文中宋"/>
              </a:defRPr>
            </a:lvl1pPr>
          </a:lstStyle>
          <a:p>
            <a:pPr algn="just"/>
            <a:r>
              <a:rPr lang="zh-CN" altLang="en-US" sz="2400" dirty="0" smtClean="0">
                <a:solidFill>
                  <a:srgbClr val="4BACC6">
                    <a:lumMod val="75000"/>
                  </a:srgbClr>
                </a:solidFill>
              </a:rPr>
              <a:t>基于社交网络信息的搜索引擎</a:t>
            </a:r>
            <a:r>
              <a:rPr lang="en-US" altLang="zh-CN" sz="2400" dirty="0" smtClean="0">
                <a:solidFill>
                  <a:srgbClr val="4BACC6">
                    <a:lumMod val="75000"/>
                  </a:srgbClr>
                </a:solidFill>
              </a:rPr>
              <a:t>Ark</a:t>
            </a:r>
            <a:endParaRPr lang="zh-CN" altLang="en-US" sz="2400" dirty="0">
              <a:solidFill>
                <a:srgbClr val="4BACC6">
                  <a:lumMod val="75000"/>
                </a:srgbClr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200" y="1831697"/>
            <a:ext cx="3101883" cy="227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835350"/>
            <a:ext cx="3744416" cy="2313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7"/>
          <p:cNvGrpSpPr/>
          <p:nvPr/>
        </p:nvGrpSpPr>
        <p:grpSpPr>
          <a:xfrm>
            <a:off x="-612576" y="1196752"/>
            <a:ext cx="2304256" cy="514995"/>
            <a:chOff x="-612576" y="1412776"/>
            <a:chExt cx="2304256" cy="514995"/>
          </a:xfrm>
        </p:grpSpPr>
        <p:sp>
          <p:nvSpPr>
            <p:cNvPr id="21" name="AutoShape 19"/>
            <p:cNvSpPr>
              <a:spLocks noChangeArrowheads="1"/>
            </p:cNvSpPr>
            <p:nvPr/>
          </p:nvSpPr>
          <p:spPr bwMode="auto">
            <a:xfrm>
              <a:off x="-612576" y="1412776"/>
              <a:ext cx="2304256" cy="514995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107504" y="1484784"/>
              <a:ext cx="1351125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政 府</a:t>
              </a:r>
              <a:endParaRPr lang="en-US" altLang="zh-CN" sz="2000" b="1" spc="300" dirty="0" smtClean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23" name="组合 10"/>
          <p:cNvGrpSpPr/>
          <p:nvPr/>
        </p:nvGrpSpPr>
        <p:grpSpPr>
          <a:xfrm>
            <a:off x="-612576" y="1951013"/>
            <a:ext cx="2304256" cy="514995"/>
            <a:chOff x="-612576" y="2095029"/>
            <a:chExt cx="2304256" cy="514995"/>
          </a:xfrm>
        </p:grpSpPr>
        <p:sp>
          <p:nvSpPr>
            <p:cNvPr id="28" name="AutoShape 19"/>
            <p:cNvSpPr>
              <a:spLocks noChangeArrowheads="1"/>
            </p:cNvSpPr>
            <p:nvPr/>
          </p:nvSpPr>
          <p:spPr bwMode="auto">
            <a:xfrm>
              <a:off x="-612576" y="2095029"/>
              <a:ext cx="2304256" cy="5149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C000"/>
                </a:gs>
                <a:gs pos="100000">
                  <a:srgbClr val="FF0000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 bwMode="auto">
            <a:xfrm>
              <a:off x="107504" y="2162796"/>
              <a:ext cx="1584176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企 业</a:t>
              </a:r>
              <a:endParaRPr lang="en-US" altLang="zh-CN" sz="2000" b="1" spc="300" dirty="0" smtClean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31" name="组合 13"/>
          <p:cNvGrpSpPr/>
          <p:nvPr/>
        </p:nvGrpSpPr>
        <p:grpSpPr>
          <a:xfrm>
            <a:off x="-612576" y="2705274"/>
            <a:ext cx="2304256" cy="514995"/>
            <a:chOff x="-612576" y="2777282"/>
            <a:chExt cx="2304256" cy="514995"/>
          </a:xfrm>
        </p:grpSpPr>
        <p:sp>
          <p:nvSpPr>
            <p:cNvPr id="32" name="AutoShape 19"/>
            <p:cNvSpPr>
              <a:spLocks noChangeArrowheads="1"/>
            </p:cNvSpPr>
            <p:nvPr/>
          </p:nvSpPr>
          <p:spPr bwMode="auto">
            <a:xfrm>
              <a:off x="-612576" y="2777282"/>
              <a:ext cx="2304256" cy="514995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-19485" y="2840808"/>
              <a:ext cx="1351125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学术界</a:t>
              </a:r>
              <a:endParaRPr lang="en-US" altLang="zh-CN" sz="2000" b="1" spc="300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35496" y="116632"/>
            <a:ext cx="8928992" cy="828675"/>
          </a:xfrm>
        </p:spPr>
        <p:txBody>
          <a:bodyPr/>
          <a:lstStyle/>
          <a:p>
            <a:r>
              <a:rPr lang="zh-CN" altLang="en-US" dirty="0"/>
              <a:t>国内外的研究项目和计划</a:t>
            </a:r>
          </a:p>
        </p:txBody>
      </p:sp>
    </p:spTree>
    <p:extLst>
      <p:ext uri="{BB962C8B-B14F-4D97-AF65-F5344CB8AC3E}">
        <p14:creationId xmlns:p14="http://schemas.microsoft.com/office/powerpoint/2010/main" val="3612179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468"/>
    </mc:Choice>
    <mc:Fallback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汇报提纲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546553" y="1820174"/>
            <a:ext cx="6047255" cy="582095"/>
            <a:chOff x="1563023" y="1765136"/>
            <a:chExt cx="6047255" cy="637133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gray">
            <a:xfrm>
              <a:off x="2341493" y="1765136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华文中宋" pitchFamily="2" charset="-122"/>
                  <a:ea typeface="华文中宋" pitchFamily="2" charset="-122"/>
                </a:rPr>
                <a:t>社交网络的定义和发展</a:t>
              </a:r>
              <a:endParaRPr lang="ko-KR" altLang="en-US" sz="28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1563023" y="1816407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ko-KR" altLang="en-US" sz="2800" b="1" kern="0" dirty="0">
                  <a:solidFill>
                    <a:srgbClr val="FF0000"/>
                  </a:solidFill>
                  <a:latin typeface="Verdana" pitchFamily="34" charset="0"/>
                  <a:ea typeface="굴림" pitchFamily="50" charset="-127"/>
                </a:rPr>
                <a:t>1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46553" y="4227356"/>
            <a:ext cx="6047255" cy="582095"/>
            <a:chOff x="1563023" y="3697080"/>
            <a:chExt cx="6047255" cy="637133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gray">
            <a:xfrm>
              <a:off x="2341493" y="3697080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 smtClean="0">
                  <a:solidFill>
                    <a:sysClr val="windowText" lastClr="000000"/>
                  </a:solidFill>
                  <a:latin typeface="华文中宋" pitchFamily="2" charset="-122"/>
                  <a:ea typeface="华文中宋" pitchFamily="2" charset="-122"/>
                </a:rPr>
                <a:t>科学问题</a:t>
              </a:r>
              <a:endParaRPr lang="ko-KR" altLang="en-US" sz="2600" b="1" dirty="0">
                <a:solidFill>
                  <a:sysClr val="windowText" lastClr="000000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1563023" y="3749616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4</a:t>
              </a:r>
              <a:endParaRPr lang="ko-KR" altLang="en-US" sz="2400" b="1" kern="0" dirty="0">
                <a:solidFill>
                  <a:sysClr val="window" lastClr="FFFFFF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46553" y="5029749"/>
            <a:ext cx="6047255" cy="582095"/>
            <a:chOff x="1563023" y="5188840"/>
            <a:chExt cx="6047255" cy="637133"/>
          </a:xfrm>
        </p:grpSpPr>
        <p:sp>
          <p:nvSpPr>
            <p:cNvPr id="15" name="Rectangle 5"/>
            <p:cNvSpPr>
              <a:spLocks noChangeArrowheads="1"/>
            </p:cNvSpPr>
            <p:nvPr/>
          </p:nvSpPr>
          <p:spPr bwMode="gray">
            <a:xfrm>
              <a:off x="2341493" y="5188840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sysClr val="windowText" lastClr="000000"/>
                  </a:solidFill>
                  <a:latin typeface="华文中宋" pitchFamily="2" charset="-122"/>
                  <a:ea typeface="华文中宋" pitchFamily="2" charset="-122"/>
                </a:rPr>
                <a:t>预期的目标和成果</a:t>
              </a: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63023" y="5229098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5</a:t>
              </a:r>
              <a:endParaRPr lang="ko-KR" altLang="en-US" sz="2400" b="1" kern="0" dirty="0">
                <a:solidFill>
                  <a:sysClr val="window" lastClr="FFFFFF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46553" y="2622568"/>
            <a:ext cx="6047255" cy="582095"/>
            <a:chOff x="1546553" y="2747269"/>
            <a:chExt cx="6047255" cy="63713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gray">
            <a:xfrm>
              <a:off x="2325023" y="2747269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prstClr val="black"/>
                  </a:solidFill>
                  <a:latin typeface="华文中宋" pitchFamily="2" charset="-122"/>
                  <a:ea typeface="华文中宋" pitchFamily="2" charset="-122"/>
                </a:rPr>
                <a:t>社交网络搜索的问题背景</a:t>
              </a:r>
              <a:endParaRPr lang="ko-KR" altLang="en-US" sz="2600" b="1" dirty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546553" y="2798540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2</a:t>
              </a:r>
              <a:endParaRPr lang="ko-KR" altLang="en-US" sz="2400" b="1" kern="0" dirty="0">
                <a:solidFill>
                  <a:sysClr val="window" lastClr="FFFFFF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546553" y="3424962"/>
            <a:ext cx="6047255" cy="582095"/>
            <a:chOff x="1546553" y="2747269"/>
            <a:chExt cx="6047255" cy="637133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gray">
            <a:xfrm>
              <a:off x="2325023" y="2747269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prstClr val="black"/>
                  </a:solidFill>
                  <a:latin typeface="华文中宋" pitchFamily="2" charset="-122"/>
                  <a:ea typeface="华文中宋" pitchFamily="2" charset="-122"/>
                </a:rPr>
                <a:t>国内外的研究项目和计划</a:t>
              </a: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1546553" y="2798540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3</a:t>
              </a:r>
              <a:endParaRPr lang="ko-KR" altLang="en-US" sz="2400" b="1" kern="0" dirty="0">
                <a:solidFill>
                  <a:sysClr val="window" lastClr="FFFFFF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39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auto">
          <a:xfrm>
            <a:off x="107504" y="-24"/>
            <a:ext cx="822960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spc="50" dirty="0" smtClean="0">
                <a:ln w="11430"/>
                <a:solidFill>
                  <a:prstClr val="white"/>
                </a:solidFill>
                <a:latin typeface="微软雅黑"/>
              </a:rPr>
              <a:t>国外相关</a:t>
            </a:r>
            <a:r>
              <a:rPr lang="zh-CN" altLang="en-US" sz="3200" b="1" spc="50" dirty="0">
                <a:ln w="11430"/>
                <a:solidFill>
                  <a:prstClr val="white"/>
                </a:solidFill>
                <a:latin typeface="微软雅黑"/>
              </a:rPr>
              <a:t>研究</a:t>
            </a:r>
          </a:p>
        </p:txBody>
      </p:sp>
      <p:sp>
        <p:nvSpPr>
          <p:cNvPr id="6" name="矩形 5"/>
          <p:cNvSpPr/>
          <p:nvPr/>
        </p:nvSpPr>
        <p:spPr>
          <a:xfrm>
            <a:off x="-36512" y="1196752"/>
            <a:ext cx="1979712" cy="5040560"/>
          </a:xfrm>
          <a:prstGeom prst="rect">
            <a:avLst/>
          </a:prstGeom>
          <a:solidFill>
            <a:srgbClr val="E5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AutoShape 6" descr="c:\users\lenovo\appdata\roaming\360se6\User Data\Temp\images?q=tbn:ANd9GcTdKds8OwGKljVS9lSVz4r6PdYdA9toab-o9lIT7dwTs378AvXwi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c:\users\lenovo\appdata\roaming\360se6\User Data\Temp\images?q=tbn:ANd9GcTdKds8OwGKljVS9lSVz4r6PdYdA9toab-o9lIT7dwTs378AvXwi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AutoShape 10" descr="c:\users\lenovo\appdata\roaming\360se6\User Data\Temp\images?q=tbn:ANd9GcTdKds8OwGKljVS9lSVz4r6PdYdA9toab-o9lIT7dwTs378AvXwig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63688" y="4437112"/>
            <a:ext cx="7380312" cy="2308324"/>
          </a:xfrm>
          <a:prstGeom prst="rect">
            <a:avLst/>
          </a:prstGeom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6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Spotsetter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是一个利用大数据技术打造的社交搜索引擎，它可以向用户提供个性化的地点推荐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6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Spotsetter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的目标是在地图上整合朋友的推荐内容和真实可信的评论等信息，为地图应用赋予更多的社交体验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1600" b="1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Spotsetter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能够从用户的社交网络中提取相关的内容，包括</a:t>
            </a:r>
            <a:r>
              <a:rPr lang="en-US" altLang="zh-CN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Facebook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Twitter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、</a:t>
            </a:r>
            <a:r>
              <a:rPr lang="en-US" altLang="zh-CN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Instagram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Foursquare</a:t>
            </a:r>
            <a:r>
              <a:rPr lang="zh-CN" altLang="en-US" sz="16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等</a:t>
            </a:r>
            <a:endParaRPr lang="zh-CN" altLang="en-US" sz="16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 bwMode="auto">
          <a:xfrm>
            <a:off x="2081774" y="1184086"/>
            <a:ext cx="6744154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/>
                <a:ea typeface="华文中宋"/>
                <a:cs typeface="华文中宋"/>
              </a:defRPr>
            </a:lvl1pPr>
          </a:lstStyle>
          <a:p>
            <a:pPr algn="just"/>
            <a:r>
              <a:rPr lang="nb-NO" altLang="zh-CN" sz="2400" dirty="0">
                <a:solidFill>
                  <a:srgbClr val="4BACC6">
                    <a:lumMod val="75000"/>
                  </a:srgbClr>
                </a:solidFill>
              </a:rPr>
              <a:t> </a:t>
            </a:r>
            <a:r>
              <a:rPr lang="zh-CN" altLang="en-US" sz="2400" dirty="0" smtClean="0">
                <a:solidFill>
                  <a:srgbClr val="4BACC6">
                    <a:lumMod val="75000"/>
                  </a:srgbClr>
                </a:solidFill>
              </a:rPr>
              <a:t>提供个性化地点推荐的</a:t>
            </a:r>
            <a:r>
              <a:rPr lang="zh-CN" altLang="nb-NO" sz="2400" dirty="0" smtClean="0">
                <a:solidFill>
                  <a:srgbClr val="4BACC6">
                    <a:lumMod val="75000"/>
                  </a:srgbClr>
                </a:solidFill>
              </a:rPr>
              <a:t>社交</a:t>
            </a:r>
            <a:r>
              <a:rPr lang="zh-CN" altLang="nb-NO" sz="2400" dirty="0">
                <a:solidFill>
                  <a:srgbClr val="4BACC6">
                    <a:lumMod val="75000"/>
                  </a:srgbClr>
                </a:solidFill>
              </a:rPr>
              <a:t>搜索引擎</a:t>
            </a:r>
            <a:r>
              <a:rPr lang="nb-NO" altLang="zh-CN" sz="2400" dirty="0">
                <a:solidFill>
                  <a:srgbClr val="4BACC6">
                    <a:lumMod val="75000"/>
                  </a:srgbClr>
                </a:solidFill>
              </a:rPr>
              <a:t>Spotsetter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403" y="1895752"/>
            <a:ext cx="3483448" cy="2397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850" y="1951012"/>
            <a:ext cx="3510637" cy="2342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7"/>
          <p:cNvGrpSpPr/>
          <p:nvPr/>
        </p:nvGrpSpPr>
        <p:grpSpPr>
          <a:xfrm>
            <a:off x="-612576" y="1196752"/>
            <a:ext cx="2304256" cy="514995"/>
            <a:chOff x="-612576" y="1412776"/>
            <a:chExt cx="2304256" cy="514995"/>
          </a:xfrm>
        </p:grpSpPr>
        <p:sp>
          <p:nvSpPr>
            <p:cNvPr id="21" name="AutoShape 19"/>
            <p:cNvSpPr>
              <a:spLocks noChangeArrowheads="1"/>
            </p:cNvSpPr>
            <p:nvPr/>
          </p:nvSpPr>
          <p:spPr bwMode="auto">
            <a:xfrm>
              <a:off x="-612576" y="1412776"/>
              <a:ext cx="2304256" cy="514995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107504" y="1484784"/>
              <a:ext cx="1351125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政 府</a:t>
              </a:r>
              <a:endParaRPr lang="en-US" altLang="zh-CN" sz="2000" b="1" spc="300" dirty="0" smtClean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24" name="组合 10"/>
          <p:cNvGrpSpPr/>
          <p:nvPr/>
        </p:nvGrpSpPr>
        <p:grpSpPr>
          <a:xfrm>
            <a:off x="-612576" y="1951013"/>
            <a:ext cx="2304256" cy="514995"/>
            <a:chOff x="-612576" y="2095029"/>
            <a:chExt cx="2304256" cy="514995"/>
          </a:xfrm>
        </p:grpSpPr>
        <p:sp>
          <p:nvSpPr>
            <p:cNvPr id="28" name="AutoShape 19"/>
            <p:cNvSpPr>
              <a:spLocks noChangeArrowheads="1"/>
            </p:cNvSpPr>
            <p:nvPr/>
          </p:nvSpPr>
          <p:spPr bwMode="auto">
            <a:xfrm>
              <a:off x="-612576" y="2095029"/>
              <a:ext cx="2304256" cy="5149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C000"/>
                </a:gs>
                <a:gs pos="100000">
                  <a:srgbClr val="FF0000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 bwMode="auto">
            <a:xfrm>
              <a:off x="107504" y="2162796"/>
              <a:ext cx="1584176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企 业</a:t>
              </a:r>
              <a:endParaRPr lang="en-US" altLang="zh-CN" sz="2000" b="1" spc="300" dirty="0" smtClean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31" name="组合 13"/>
          <p:cNvGrpSpPr/>
          <p:nvPr/>
        </p:nvGrpSpPr>
        <p:grpSpPr>
          <a:xfrm>
            <a:off x="-612576" y="2705274"/>
            <a:ext cx="2304256" cy="514995"/>
            <a:chOff x="-612576" y="2777282"/>
            <a:chExt cx="2304256" cy="514995"/>
          </a:xfrm>
        </p:grpSpPr>
        <p:sp>
          <p:nvSpPr>
            <p:cNvPr id="32" name="AutoShape 19"/>
            <p:cNvSpPr>
              <a:spLocks noChangeArrowheads="1"/>
            </p:cNvSpPr>
            <p:nvPr/>
          </p:nvSpPr>
          <p:spPr bwMode="auto">
            <a:xfrm>
              <a:off x="-612576" y="2777282"/>
              <a:ext cx="2304256" cy="514995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-19485" y="2840808"/>
              <a:ext cx="1351125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学术界</a:t>
              </a:r>
              <a:endParaRPr lang="en-US" altLang="zh-CN" sz="2000" b="1" spc="300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35496" y="116632"/>
            <a:ext cx="8928992" cy="828675"/>
          </a:xfrm>
        </p:spPr>
        <p:txBody>
          <a:bodyPr/>
          <a:lstStyle/>
          <a:p>
            <a:r>
              <a:rPr lang="zh-CN" altLang="en-US" dirty="0"/>
              <a:t>国内外的研究项目和计划</a:t>
            </a:r>
          </a:p>
        </p:txBody>
      </p:sp>
    </p:spTree>
    <p:extLst>
      <p:ext uri="{BB962C8B-B14F-4D97-AF65-F5344CB8AC3E}">
        <p14:creationId xmlns:p14="http://schemas.microsoft.com/office/powerpoint/2010/main" val="681037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468"/>
    </mc:Choice>
    <mc:Fallback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auto">
          <a:xfrm>
            <a:off x="107504" y="-24"/>
            <a:ext cx="822960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spc="50" dirty="0" smtClean="0">
                <a:ln w="11430"/>
                <a:solidFill>
                  <a:prstClr val="white"/>
                </a:solidFill>
                <a:latin typeface="微软雅黑"/>
              </a:rPr>
              <a:t>国外相关</a:t>
            </a:r>
            <a:r>
              <a:rPr lang="zh-CN" altLang="en-US" sz="3200" b="1" spc="50" dirty="0">
                <a:ln w="11430"/>
                <a:solidFill>
                  <a:prstClr val="white"/>
                </a:solidFill>
                <a:latin typeface="微软雅黑"/>
              </a:rPr>
              <a:t>研究</a:t>
            </a:r>
          </a:p>
        </p:txBody>
      </p:sp>
      <p:sp>
        <p:nvSpPr>
          <p:cNvPr id="6" name="矩形 5"/>
          <p:cNvSpPr/>
          <p:nvPr/>
        </p:nvSpPr>
        <p:spPr>
          <a:xfrm>
            <a:off x="-36512" y="1196752"/>
            <a:ext cx="1979712" cy="5040560"/>
          </a:xfrm>
          <a:prstGeom prst="rect">
            <a:avLst/>
          </a:prstGeom>
          <a:solidFill>
            <a:srgbClr val="E5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AutoShape 6" descr="c:\users\lenovo\appdata\roaming\360se6\User Data\Temp\images?q=tbn:ANd9GcTdKds8OwGKljVS9lSVz4r6PdYdA9toab-o9lIT7dwTs378AvXwi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AutoShape 8" descr="c:\users\lenovo\appdata\roaming\360se6\User Data\Temp\images?q=tbn:ANd9GcTdKds8OwGKljVS9lSVz4r6PdYdA9toab-o9lIT7dwTs378AvXwig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AutoShape 10" descr="c:\users\lenovo\appdata\roaming\360se6\User Data\Temp\images?q=tbn:ANd9GcTdKds8OwGKljVS9lSVz4r6PdYdA9toab-o9lIT7dwTs378AvXwig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63688" y="4869160"/>
            <a:ext cx="7380312" cy="1895391"/>
          </a:xfrm>
          <a:prstGeom prst="rect">
            <a:avLst/>
          </a:prstGeom>
          <a:ln>
            <a:noFill/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实时全面监测：日采集</a:t>
            </a:r>
            <a:r>
              <a:rPr lang="en-US" altLang="zh-CN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亿条微博，海量数据实时推送；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及时准确预警：预警信息以在线提示、短信、邮件方式告警；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深入直观分析：针对重点人物、群体、社交关系、事件发展趋势、言论倾向、传播路径等进行深入分析；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16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快速响应互动：跨平台多账号管理，及时互动</a:t>
            </a:r>
            <a:r>
              <a:rPr lang="zh-CN" altLang="en-US" sz="16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。</a:t>
            </a:r>
            <a:endParaRPr lang="zh-CN" altLang="en-US" sz="16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 bwMode="auto">
          <a:xfrm>
            <a:off x="2267743" y="1184086"/>
            <a:ext cx="6624737" cy="46166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/>
                <a:ea typeface="华文中宋"/>
                <a:cs typeface="华文中宋"/>
              </a:defRPr>
            </a:lvl1pPr>
          </a:lstStyle>
          <a:p>
            <a:pPr algn="ctr"/>
            <a:r>
              <a:rPr lang="zh-CN" altLang="en-US" sz="2400" dirty="0" smtClean="0">
                <a:solidFill>
                  <a:srgbClr val="4BACC6">
                    <a:lumMod val="75000"/>
                  </a:srgbClr>
                </a:solidFill>
              </a:rPr>
              <a:t>蚁坊软件微博舆情监测分析工具：鹰击</a:t>
            </a:r>
            <a:endParaRPr lang="nb-NO" altLang="zh-CN" sz="2400" dirty="0">
              <a:solidFill>
                <a:srgbClr val="4BACC6">
                  <a:lumMod val="75000"/>
                </a:srgbClr>
              </a:solidFill>
            </a:endParaRPr>
          </a:p>
        </p:txBody>
      </p:sp>
      <p:grpSp>
        <p:nvGrpSpPr>
          <p:cNvPr id="20" name="组合 7"/>
          <p:cNvGrpSpPr/>
          <p:nvPr/>
        </p:nvGrpSpPr>
        <p:grpSpPr>
          <a:xfrm>
            <a:off x="-612576" y="1196752"/>
            <a:ext cx="2304256" cy="514995"/>
            <a:chOff x="-612576" y="1412776"/>
            <a:chExt cx="2304256" cy="514995"/>
          </a:xfrm>
        </p:grpSpPr>
        <p:sp>
          <p:nvSpPr>
            <p:cNvPr id="21" name="AutoShape 19"/>
            <p:cNvSpPr>
              <a:spLocks noChangeArrowheads="1"/>
            </p:cNvSpPr>
            <p:nvPr/>
          </p:nvSpPr>
          <p:spPr bwMode="auto">
            <a:xfrm>
              <a:off x="-612576" y="1412776"/>
              <a:ext cx="2304256" cy="514995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 bwMode="auto">
            <a:xfrm>
              <a:off x="107504" y="1484784"/>
              <a:ext cx="1351125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政 府</a:t>
              </a:r>
              <a:endParaRPr lang="en-US" altLang="zh-CN" sz="2000" b="1" spc="300" dirty="0" smtClean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24" name="组合 10"/>
          <p:cNvGrpSpPr/>
          <p:nvPr/>
        </p:nvGrpSpPr>
        <p:grpSpPr>
          <a:xfrm>
            <a:off x="-612576" y="1951013"/>
            <a:ext cx="2304256" cy="514995"/>
            <a:chOff x="-612576" y="2095029"/>
            <a:chExt cx="2304256" cy="514995"/>
          </a:xfrm>
        </p:grpSpPr>
        <p:sp>
          <p:nvSpPr>
            <p:cNvPr id="28" name="AutoShape 19"/>
            <p:cNvSpPr>
              <a:spLocks noChangeArrowheads="1"/>
            </p:cNvSpPr>
            <p:nvPr/>
          </p:nvSpPr>
          <p:spPr bwMode="auto">
            <a:xfrm>
              <a:off x="-612576" y="2095029"/>
              <a:ext cx="2304256" cy="5149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C000"/>
                </a:gs>
                <a:gs pos="100000">
                  <a:srgbClr val="FF0000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 bwMode="auto">
            <a:xfrm>
              <a:off x="107504" y="2162796"/>
              <a:ext cx="1584176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企 业</a:t>
              </a:r>
              <a:endParaRPr lang="en-US" altLang="zh-CN" sz="2000" b="1" spc="300" dirty="0" smtClean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31" name="组合 13"/>
          <p:cNvGrpSpPr/>
          <p:nvPr/>
        </p:nvGrpSpPr>
        <p:grpSpPr>
          <a:xfrm>
            <a:off x="-612576" y="2705274"/>
            <a:ext cx="2304256" cy="514995"/>
            <a:chOff x="-612576" y="2777282"/>
            <a:chExt cx="2304256" cy="514995"/>
          </a:xfrm>
        </p:grpSpPr>
        <p:sp>
          <p:nvSpPr>
            <p:cNvPr id="32" name="AutoShape 19"/>
            <p:cNvSpPr>
              <a:spLocks noChangeArrowheads="1"/>
            </p:cNvSpPr>
            <p:nvPr/>
          </p:nvSpPr>
          <p:spPr bwMode="auto">
            <a:xfrm>
              <a:off x="-612576" y="2777282"/>
              <a:ext cx="2304256" cy="514995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 bwMode="auto">
            <a:xfrm>
              <a:off x="-19485" y="2840808"/>
              <a:ext cx="1351125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学术界</a:t>
              </a:r>
              <a:endParaRPr lang="en-US" altLang="zh-CN" sz="2000" b="1" spc="300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xfrm>
            <a:off x="35496" y="116632"/>
            <a:ext cx="8928992" cy="828675"/>
          </a:xfrm>
        </p:spPr>
        <p:txBody>
          <a:bodyPr/>
          <a:lstStyle/>
          <a:p>
            <a:r>
              <a:rPr lang="zh-CN" altLang="en-US" dirty="0"/>
              <a:t>国内外的研究项目和计划</a:t>
            </a:r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661" y="1951013"/>
            <a:ext cx="3340450" cy="2918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951013"/>
            <a:ext cx="3302677" cy="2918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6530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468"/>
    </mc:Choice>
    <mc:Fallback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auto">
          <a:xfrm>
            <a:off x="107504" y="-24"/>
            <a:ext cx="8229601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200" b="1" spc="50" dirty="0" smtClean="0">
                <a:ln w="11430"/>
                <a:solidFill>
                  <a:prstClr val="white"/>
                </a:solidFill>
                <a:latin typeface="微软雅黑"/>
              </a:rPr>
              <a:t>国外相关</a:t>
            </a:r>
            <a:r>
              <a:rPr lang="zh-CN" altLang="en-US" sz="3200" b="1" spc="50" dirty="0">
                <a:ln w="11430"/>
                <a:solidFill>
                  <a:prstClr val="white"/>
                </a:solidFill>
                <a:latin typeface="微软雅黑"/>
              </a:rPr>
              <a:t>研究</a:t>
            </a:r>
          </a:p>
        </p:txBody>
      </p:sp>
      <p:sp>
        <p:nvSpPr>
          <p:cNvPr id="6" name="矩形 5"/>
          <p:cNvSpPr/>
          <p:nvPr/>
        </p:nvSpPr>
        <p:spPr>
          <a:xfrm>
            <a:off x="-36512" y="1196752"/>
            <a:ext cx="1979712" cy="5040560"/>
          </a:xfrm>
          <a:prstGeom prst="rect">
            <a:avLst/>
          </a:prstGeom>
          <a:solidFill>
            <a:srgbClr val="E5F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943199" y="1038809"/>
            <a:ext cx="7078311" cy="10940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just">
              <a:defRPr/>
            </a:pPr>
            <a:r>
              <a:rPr lang="zh-CN" altLang="en-US" sz="2000" dirty="0" smtClean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学术界各种顶级会议，如</a:t>
            </a:r>
            <a:r>
              <a:rPr lang="en-US" altLang="zh-CN" sz="2000" dirty="0" smtClean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SIGIR, SIGMOD, WWW, CIKM, VLDB, ICDE, WSDM</a:t>
            </a:r>
            <a:r>
              <a:rPr lang="zh-CN" altLang="en-US" sz="2000" dirty="0" smtClean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等，都有与社交网络搜索相关的</a:t>
            </a:r>
            <a:r>
              <a:rPr lang="en-US" altLang="zh-CN" sz="2000" dirty="0" smtClean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rPr>
              <a:t>Session</a:t>
            </a:r>
            <a:endParaRPr lang="en-US" altLang="zh-CN" sz="2000" dirty="0">
              <a:solidFill>
                <a:prstClr val="black"/>
              </a:solidFill>
              <a:latin typeface="华文中宋" pitchFamily="2" charset="-122"/>
              <a:ea typeface="华文中宋" pitchFamily="2" charset="-122"/>
            </a:endParaRPr>
          </a:p>
        </p:txBody>
      </p:sp>
      <p:grpSp>
        <p:nvGrpSpPr>
          <p:cNvPr id="38" name="组合 7"/>
          <p:cNvGrpSpPr/>
          <p:nvPr/>
        </p:nvGrpSpPr>
        <p:grpSpPr>
          <a:xfrm>
            <a:off x="-612576" y="1196752"/>
            <a:ext cx="2304256" cy="514995"/>
            <a:chOff x="-612576" y="1412776"/>
            <a:chExt cx="2304256" cy="514995"/>
          </a:xfrm>
        </p:grpSpPr>
        <p:sp>
          <p:nvSpPr>
            <p:cNvPr id="39" name="AutoShape 19"/>
            <p:cNvSpPr>
              <a:spLocks noChangeArrowheads="1"/>
            </p:cNvSpPr>
            <p:nvPr/>
          </p:nvSpPr>
          <p:spPr bwMode="auto">
            <a:xfrm>
              <a:off x="-612576" y="1412776"/>
              <a:ext cx="2304256" cy="514995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 bwMode="auto">
            <a:xfrm>
              <a:off x="107504" y="1484784"/>
              <a:ext cx="1351125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政 府</a:t>
              </a:r>
              <a:endParaRPr lang="en-US" altLang="zh-CN" sz="2000" b="1" spc="300" dirty="0" smtClean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41" name="组合 10"/>
          <p:cNvGrpSpPr/>
          <p:nvPr/>
        </p:nvGrpSpPr>
        <p:grpSpPr>
          <a:xfrm>
            <a:off x="-612576" y="1951013"/>
            <a:ext cx="2304256" cy="514995"/>
            <a:chOff x="-612576" y="2095029"/>
            <a:chExt cx="2304256" cy="514995"/>
          </a:xfrm>
        </p:grpSpPr>
        <p:sp>
          <p:nvSpPr>
            <p:cNvPr id="42" name="AutoShape 19"/>
            <p:cNvSpPr>
              <a:spLocks noChangeArrowheads="1"/>
            </p:cNvSpPr>
            <p:nvPr/>
          </p:nvSpPr>
          <p:spPr bwMode="auto">
            <a:xfrm>
              <a:off x="-612576" y="2095029"/>
              <a:ext cx="2304256" cy="514995"/>
            </a:xfrm>
            <a:prstGeom prst="roundRect">
              <a:avLst>
                <a:gd name="adj" fmla="val 50000"/>
              </a:avLst>
            </a:prstGeom>
            <a:solidFill>
              <a:srgbClr val="0099FF"/>
            </a:soli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 bwMode="auto">
            <a:xfrm>
              <a:off x="107504" y="2162796"/>
              <a:ext cx="1584176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企 业</a:t>
              </a:r>
              <a:endParaRPr lang="en-US" altLang="zh-CN" sz="2000" b="1" spc="300" dirty="0" smtClean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grpSp>
        <p:nvGrpSpPr>
          <p:cNvPr id="46" name="组合 13"/>
          <p:cNvGrpSpPr/>
          <p:nvPr/>
        </p:nvGrpSpPr>
        <p:grpSpPr>
          <a:xfrm>
            <a:off x="-612576" y="2705274"/>
            <a:ext cx="2304256" cy="514995"/>
            <a:chOff x="-612576" y="2777282"/>
            <a:chExt cx="2304256" cy="514995"/>
          </a:xfrm>
        </p:grpSpPr>
        <p:sp>
          <p:nvSpPr>
            <p:cNvPr id="47" name="AutoShape 19"/>
            <p:cNvSpPr>
              <a:spLocks noChangeArrowheads="1"/>
            </p:cNvSpPr>
            <p:nvPr/>
          </p:nvSpPr>
          <p:spPr bwMode="auto">
            <a:xfrm>
              <a:off x="-612576" y="2777282"/>
              <a:ext cx="2304256" cy="51499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FFC000"/>
                </a:gs>
                <a:gs pos="100000">
                  <a:srgbClr val="FF0000"/>
                </a:gs>
              </a:gsLst>
              <a:path path="rect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brightRoom" dir="t">
                <a:rot lat="0" lon="0" rev="15600000"/>
              </a:lightRig>
            </a:scene3d>
            <a:sp3d>
              <a:bevelT w="57150" h="57150" prst="angle"/>
            </a:sp3d>
          </p:spPr>
          <p:txBody>
            <a:bodyPr wrap="none" lIns="87313" tIns="44450" rIns="87313" bIns="44450" anchor="ctr">
              <a:flatTx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 bwMode="auto">
            <a:xfrm>
              <a:off x="-19485" y="2840808"/>
              <a:ext cx="1351125" cy="400110"/>
            </a:xfrm>
            <a:prstGeom prst="rect">
              <a:avLst/>
            </a:prstGeom>
            <a:noFill/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eaLnBrk="0" hangingPunct="0">
                <a:defRPr/>
              </a:pPr>
              <a:r>
                <a:rPr lang="zh-CN" altLang="en-US" sz="2000" b="1" spc="300" dirty="0" smtClean="0">
                  <a:solidFill>
                    <a:prstClr val="white"/>
                  </a:solidFill>
                  <a:latin typeface="微软雅黑" pitchFamily="34" charset="-122"/>
                </a:rPr>
                <a:t>学术界</a:t>
              </a:r>
              <a:endParaRPr lang="en-US" altLang="zh-CN" sz="2000" b="1" spc="300" dirty="0">
                <a:solidFill>
                  <a:prstClr val="white"/>
                </a:solidFill>
                <a:latin typeface="微软雅黑" pitchFamily="34" charset="-122"/>
              </a:endParaRPr>
            </a:p>
          </p:txBody>
        </p:sp>
      </p:grpSp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35496" y="116632"/>
            <a:ext cx="8928992" cy="828675"/>
          </a:xfrm>
        </p:spPr>
        <p:txBody>
          <a:bodyPr/>
          <a:lstStyle/>
          <a:p>
            <a:r>
              <a:rPr lang="zh-CN" altLang="en-US" dirty="0"/>
              <a:t>国内外的研究项目和计划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523" y="2273500"/>
            <a:ext cx="3719687" cy="991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560" y="3284985"/>
            <a:ext cx="3475611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234" y="2271599"/>
            <a:ext cx="3173008" cy="992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43" y="3284984"/>
            <a:ext cx="3177032" cy="100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971" y="4365104"/>
            <a:ext cx="3505200" cy="1365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786" y="4365104"/>
            <a:ext cx="3323903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https://encrypted-tbn2.gstatic.com/images?q=tbn:ANd9GcTq2fmbrlYNO7jiE_wVd1eFynL25pkKn9jdirddhp8Ej59SsXYq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578375"/>
            <a:ext cx="2822401" cy="94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081" y="5466071"/>
            <a:ext cx="1802129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486" y="5571727"/>
            <a:ext cx="2809875" cy="109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464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汇报提纲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546553" y="1820174"/>
            <a:ext cx="6047255" cy="582095"/>
            <a:chOff x="1563023" y="1765136"/>
            <a:chExt cx="6047255" cy="637133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gray">
            <a:xfrm>
              <a:off x="2341493" y="1765136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prstClr val="black"/>
                  </a:solidFill>
                  <a:latin typeface="华文中宋" pitchFamily="2" charset="-122"/>
                  <a:ea typeface="华文中宋" pitchFamily="2" charset="-122"/>
                </a:rPr>
                <a:t>社交网络的定义和发展</a:t>
              </a:r>
              <a:endParaRPr lang="ko-KR" altLang="en-US" sz="2600" b="1" dirty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1563023" y="1816407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ko-KR" altLang="en-US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1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46553" y="4227356"/>
            <a:ext cx="6047255" cy="582095"/>
            <a:chOff x="1563023" y="3697080"/>
            <a:chExt cx="6047255" cy="637133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gray">
            <a:xfrm>
              <a:off x="2341493" y="3697080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800" b="1" dirty="0" smtClean="0">
                  <a:solidFill>
                    <a:srgbClr val="FF0000"/>
                  </a:solidFill>
                  <a:latin typeface="华文中宋" pitchFamily="2" charset="-122"/>
                  <a:ea typeface="华文中宋" pitchFamily="2" charset="-122"/>
                </a:rPr>
                <a:t>科学问题</a:t>
              </a:r>
              <a:endParaRPr lang="ko-KR" altLang="en-US" sz="2800" b="1" dirty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1563023" y="3749616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800" b="1" kern="0" dirty="0">
                  <a:solidFill>
                    <a:srgbClr val="FF0000"/>
                  </a:solidFill>
                  <a:latin typeface="Verdana" pitchFamily="34" charset="0"/>
                  <a:ea typeface="굴림" pitchFamily="50" charset="-127"/>
                </a:rPr>
                <a:t>4</a:t>
              </a:r>
              <a:endParaRPr lang="ko-KR" altLang="en-US" sz="2800" b="1" kern="0" dirty="0">
                <a:solidFill>
                  <a:srgbClr val="FF0000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46553" y="5029749"/>
            <a:ext cx="6047255" cy="582095"/>
            <a:chOff x="1563023" y="5188840"/>
            <a:chExt cx="6047255" cy="637133"/>
          </a:xfrm>
        </p:grpSpPr>
        <p:sp>
          <p:nvSpPr>
            <p:cNvPr id="15" name="Rectangle 5"/>
            <p:cNvSpPr>
              <a:spLocks noChangeArrowheads="1"/>
            </p:cNvSpPr>
            <p:nvPr/>
          </p:nvSpPr>
          <p:spPr bwMode="gray">
            <a:xfrm>
              <a:off x="2341493" y="5188840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sysClr val="windowText" lastClr="000000"/>
                  </a:solidFill>
                  <a:latin typeface="华文中宋" pitchFamily="2" charset="-122"/>
                  <a:ea typeface="华文中宋" pitchFamily="2" charset="-122"/>
                </a:rPr>
                <a:t>预期的目标和成果</a:t>
              </a: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63023" y="5229098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5</a:t>
              </a:r>
              <a:endParaRPr lang="ko-KR" altLang="en-US" sz="2400" b="1" kern="0" dirty="0">
                <a:solidFill>
                  <a:sysClr val="window" lastClr="FFFFFF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46553" y="2622568"/>
            <a:ext cx="6047255" cy="582095"/>
            <a:chOff x="1546553" y="2747269"/>
            <a:chExt cx="6047255" cy="63713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gray">
            <a:xfrm>
              <a:off x="2325023" y="2747269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prstClr val="black"/>
                  </a:solidFill>
                  <a:latin typeface="华文中宋" pitchFamily="2" charset="-122"/>
                  <a:ea typeface="华文中宋" pitchFamily="2" charset="-122"/>
                </a:rPr>
                <a:t>社交网络搜索的问题背景</a:t>
              </a:r>
              <a:endParaRPr lang="ko-KR" altLang="en-US" sz="2600" b="1" dirty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546553" y="2798540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2</a:t>
              </a:r>
              <a:endParaRPr lang="ko-KR" altLang="en-US" sz="2400" b="1" kern="0" dirty="0">
                <a:solidFill>
                  <a:sysClr val="window" lastClr="FFFFFF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546553" y="3424962"/>
            <a:ext cx="6047255" cy="582095"/>
            <a:chOff x="1546553" y="2747269"/>
            <a:chExt cx="6047255" cy="637133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gray">
            <a:xfrm>
              <a:off x="2325023" y="2747269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prstClr val="black"/>
                  </a:solidFill>
                  <a:latin typeface="华文中宋" pitchFamily="2" charset="-122"/>
                  <a:ea typeface="华文中宋" pitchFamily="2" charset="-122"/>
                </a:rPr>
                <a:t>国内外的研究项目和计划</a:t>
              </a: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1546553" y="2798540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3</a:t>
              </a:r>
              <a:endParaRPr lang="ko-KR" altLang="en-US" sz="2400" b="1" kern="0" dirty="0">
                <a:solidFill>
                  <a:sysClr val="window" lastClr="FFFFFF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57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323528" y="1196752"/>
            <a:ext cx="5328592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C00000"/>
                </a:solidFill>
                <a:latin typeface="Arial" pitchFamily="34" charset="0"/>
              </a:rPr>
              <a:t>社交网络数据建模</a:t>
            </a:r>
            <a:endParaRPr lang="zh-CN" altLang="en-US" sz="2000" b="1" dirty="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331640" y="1741518"/>
            <a:ext cx="7178177" cy="950318"/>
          </a:xfrm>
          <a:prstGeom prst="rect">
            <a:avLst/>
          </a:prstGeom>
          <a:ln w="76200" cmpd="thickThin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社交网络结构数据建模：</a:t>
            </a: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针对社交网络结构数据的特点，拟采用支持语义关系的有向图方法，实现对巨规模、复杂、演化的社交网络对象及关系建模</a:t>
            </a:r>
            <a:endParaRPr lang="zh-CN" altLang="en-US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1725024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 smtClean="0">
                <a:solidFill>
                  <a:srgbClr val="C00000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latin typeface="微软雅黑" panose="020B0503020204020204" pitchFamily="34" charset="-122"/>
              </a:rPr>
              <a:t>建模</a:t>
            </a:r>
            <a:endParaRPr lang="zh-CN" altLang="en-US" sz="2400" b="1" dirty="0">
              <a:solidFill>
                <a:srgbClr val="C00000"/>
              </a:solidFill>
              <a:effectLst>
                <a:glow rad="228600">
                  <a:srgbClr val="ED7D31">
                    <a:satMod val="175000"/>
                    <a:alpha val="40000"/>
                  </a:srgbClr>
                </a:glow>
              </a:effectLst>
              <a:latin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2405913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</a:rPr>
              <a:t>理解</a:t>
            </a:r>
            <a:endParaRPr lang="zh-CN" altLang="en-US" sz="15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1" y="3086802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</a:rPr>
              <a:t>匹配</a:t>
            </a:r>
            <a:endParaRPr lang="zh-CN" altLang="en-US" sz="15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34925" y="188594"/>
            <a:ext cx="8929688" cy="683264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 smtClean="0"/>
              <a:t>科学问题</a:t>
            </a:r>
            <a:endParaRPr lang="zh-CN" altLang="en-US" dirty="0">
              <a:sym typeface="Calibri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1" y="3748386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</a:rPr>
              <a:t>隐私</a:t>
            </a:r>
            <a:endParaRPr lang="zh-CN" altLang="en-US" sz="15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83568" y="4493605"/>
            <a:ext cx="3049710" cy="2239468"/>
            <a:chOff x="948454" y="4625558"/>
            <a:chExt cx="3049710" cy="2239468"/>
          </a:xfrm>
        </p:grpSpPr>
        <p:sp>
          <p:nvSpPr>
            <p:cNvPr id="40" name="矩形 39"/>
            <p:cNvSpPr/>
            <p:nvPr/>
          </p:nvSpPr>
          <p:spPr>
            <a:xfrm>
              <a:off x="948454" y="5410752"/>
              <a:ext cx="1261884" cy="52322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影响力：击败</a:t>
              </a:r>
              <a:endParaRPr lang="en-US" altLang="zh-CN" sz="1400" dirty="0">
                <a:solidFill>
                  <a:prstClr val="black"/>
                </a:solidFill>
              </a:endParaRPr>
            </a:p>
            <a:p>
              <a:r>
                <a:rPr lang="en-US" altLang="zh-CN" sz="1400" dirty="0">
                  <a:solidFill>
                    <a:prstClr val="black"/>
                  </a:solidFill>
                </a:rPr>
                <a:t>99.97%</a:t>
              </a:r>
              <a:r>
                <a:rPr lang="zh-CN" altLang="en-US" sz="1400" dirty="0">
                  <a:solidFill>
                    <a:prstClr val="black"/>
                  </a:solidFill>
                </a:rPr>
                <a:t>的博主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467022" y="4625558"/>
              <a:ext cx="1709936" cy="52322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最新微博：给土豆买了一只竹</a:t>
              </a:r>
              <a:r>
                <a:rPr lang="zh-CN" altLang="en-US" sz="1400" dirty="0" smtClean="0">
                  <a:solidFill>
                    <a:prstClr val="black"/>
                  </a:solidFill>
                </a:rPr>
                <a:t>蜻蜓</a:t>
              </a:r>
              <a:r>
                <a:rPr lang="en-US" altLang="zh-CN" sz="1400" dirty="0" smtClean="0">
                  <a:solidFill>
                    <a:prstClr val="black"/>
                  </a:solidFill>
                </a:rPr>
                <a:t>……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765" y="5442268"/>
              <a:ext cx="612067" cy="652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" name="椭圆 19"/>
            <p:cNvSpPr/>
            <p:nvPr/>
          </p:nvSpPr>
          <p:spPr>
            <a:xfrm>
              <a:off x="2210338" y="5712243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915816" y="6557249"/>
              <a:ext cx="1082348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姓名：姚晨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cxnSp>
          <p:nvCxnSpPr>
            <p:cNvPr id="34" name="直接连接符 33"/>
            <p:cNvCxnSpPr>
              <a:stCxn id="19" idx="1"/>
              <a:endCxn id="20" idx="6"/>
            </p:cNvCxnSpPr>
            <p:nvPr/>
          </p:nvCxnSpPr>
          <p:spPr>
            <a:xfrm flipH="1" flipV="1">
              <a:off x="2318338" y="5766243"/>
              <a:ext cx="129427" cy="22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>
              <a:off x="2066909" y="6417344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36" name="直接连接符 35"/>
            <p:cNvCxnSpPr>
              <a:stCxn id="19" idx="2"/>
              <a:endCxn id="35" idx="6"/>
            </p:cNvCxnSpPr>
            <p:nvPr/>
          </p:nvCxnSpPr>
          <p:spPr>
            <a:xfrm flipH="1">
              <a:off x="2174909" y="6094626"/>
              <a:ext cx="578890" cy="3767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1115616" y="6525344"/>
              <a:ext cx="1620957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爱好：演戏，做饭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419872" y="6477289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39" name="直接连接符 38"/>
            <p:cNvCxnSpPr>
              <a:stCxn id="19" idx="2"/>
              <a:endCxn id="38" idx="0"/>
            </p:cNvCxnSpPr>
            <p:nvPr/>
          </p:nvCxnSpPr>
          <p:spPr>
            <a:xfrm>
              <a:off x="2753799" y="6094626"/>
              <a:ext cx="720073" cy="3826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>
              <a:off x="2267990" y="5109137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42" name="直接连接符 41"/>
            <p:cNvCxnSpPr>
              <a:stCxn id="19" idx="0"/>
              <a:endCxn id="41" idx="6"/>
            </p:cNvCxnSpPr>
            <p:nvPr/>
          </p:nvCxnSpPr>
          <p:spPr>
            <a:xfrm flipH="1" flipV="1">
              <a:off x="2375990" y="5163137"/>
              <a:ext cx="377809" cy="2791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3347864" y="4377167"/>
            <a:ext cx="3312368" cy="2362521"/>
            <a:chOff x="3848851" y="4418528"/>
            <a:chExt cx="3312368" cy="2362521"/>
          </a:xfrm>
        </p:grpSpPr>
        <p:sp>
          <p:nvSpPr>
            <p:cNvPr id="55" name="矩形 54"/>
            <p:cNvSpPr/>
            <p:nvPr/>
          </p:nvSpPr>
          <p:spPr>
            <a:xfrm>
              <a:off x="4355976" y="4418528"/>
              <a:ext cx="1709936" cy="73866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最新微博：</a:t>
              </a:r>
              <a:r>
                <a:rPr lang="en-US" altLang="zh-CN" sz="1400" dirty="0">
                  <a:solidFill>
                    <a:prstClr val="black"/>
                  </a:solidFill>
                </a:rPr>
                <a:t> ……</a:t>
              </a:r>
              <a:r>
                <a:rPr lang="zh-CN" altLang="en-US" sz="1400" dirty="0">
                  <a:solidFill>
                    <a:prstClr val="black"/>
                  </a:solidFill>
                </a:rPr>
                <a:t>电视剧（北平无战事）</a:t>
              </a:r>
              <a:r>
                <a:rPr lang="en-US" altLang="zh-CN" sz="1400" dirty="0">
                  <a:solidFill>
                    <a:prstClr val="black"/>
                  </a:solidFill>
                </a:rPr>
                <a:t>10</a:t>
              </a:r>
              <a:r>
                <a:rPr lang="zh-CN" altLang="en-US" sz="1400" dirty="0">
                  <a:solidFill>
                    <a:prstClr val="black"/>
                  </a:solidFill>
                </a:rPr>
                <a:t>月</a:t>
              </a:r>
              <a:r>
                <a:rPr lang="en-US" altLang="zh-CN" sz="1400" dirty="0">
                  <a:solidFill>
                    <a:prstClr val="black"/>
                  </a:solidFill>
                </a:rPr>
                <a:t>6</a:t>
              </a:r>
              <a:r>
                <a:rPr lang="zh-CN" altLang="en-US" sz="1400" dirty="0">
                  <a:solidFill>
                    <a:prstClr val="black"/>
                  </a:solidFill>
                </a:rPr>
                <a:t>号开播</a:t>
              </a:r>
              <a:r>
                <a:rPr lang="en-US" altLang="zh-CN" sz="1400" dirty="0">
                  <a:solidFill>
                    <a:prstClr val="black"/>
                  </a:solidFill>
                </a:rPr>
                <a:t>……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3848851" y="5428174"/>
              <a:ext cx="1261884" cy="52322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影响力：击败</a:t>
              </a:r>
              <a:endParaRPr lang="en-US" altLang="zh-CN" sz="1400" dirty="0">
                <a:solidFill>
                  <a:prstClr val="black"/>
                </a:solidFill>
              </a:endParaRPr>
            </a:p>
            <a:p>
              <a:r>
                <a:rPr lang="en-US" altLang="zh-CN" sz="1400" dirty="0">
                  <a:solidFill>
                    <a:prstClr val="black"/>
                  </a:solidFill>
                </a:rPr>
                <a:t>99.94%</a:t>
              </a:r>
              <a:r>
                <a:rPr lang="zh-CN" altLang="en-US" sz="1400" dirty="0">
                  <a:solidFill>
                    <a:prstClr val="black"/>
                  </a:solidFill>
                </a:rPr>
                <a:t>的博主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5109003" y="5644260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6078871" y="6473272"/>
              <a:ext cx="1082348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姓名：刘烨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cxnSp>
          <p:nvCxnSpPr>
            <p:cNvPr id="47" name="直接连接符 46"/>
            <p:cNvCxnSpPr>
              <a:endCxn id="45" idx="6"/>
            </p:cNvCxnSpPr>
            <p:nvPr/>
          </p:nvCxnSpPr>
          <p:spPr>
            <a:xfrm flipH="1">
              <a:off x="5217003" y="5646464"/>
              <a:ext cx="650722" cy="517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/>
            <p:cNvSpPr/>
            <p:nvPr/>
          </p:nvSpPr>
          <p:spPr>
            <a:xfrm>
              <a:off x="5055240" y="6295361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49" name="直接连接符 48"/>
            <p:cNvCxnSpPr>
              <a:endCxn id="48" idx="6"/>
            </p:cNvCxnSpPr>
            <p:nvPr/>
          </p:nvCxnSpPr>
          <p:spPr>
            <a:xfrm flipH="1">
              <a:off x="5163240" y="5972643"/>
              <a:ext cx="578890" cy="3767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矩形 49"/>
            <p:cNvSpPr/>
            <p:nvPr/>
          </p:nvSpPr>
          <p:spPr>
            <a:xfrm>
              <a:off x="4408069" y="6403361"/>
              <a:ext cx="1620957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爱好：娱乐，体育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6444208" y="6381328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52" name="直接连接符 51"/>
            <p:cNvCxnSpPr>
              <a:endCxn id="51" idx="7"/>
            </p:cNvCxnSpPr>
            <p:nvPr/>
          </p:nvCxnSpPr>
          <p:spPr>
            <a:xfrm>
              <a:off x="5742130" y="5972643"/>
              <a:ext cx="794262" cy="424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椭圆 52"/>
            <p:cNvSpPr/>
            <p:nvPr/>
          </p:nvSpPr>
          <p:spPr>
            <a:xfrm>
              <a:off x="5256321" y="5126545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54" name="直接连接符 53"/>
            <p:cNvCxnSpPr>
              <a:stCxn id="56" idx="0"/>
              <a:endCxn id="53" idx="6"/>
            </p:cNvCxnSpPr>
            <p:nvPr/>
          </p:nvCxnSpPr>
          <p:spPr>
            <a:xfrm flipH="1" flipV="1">
              <a:off x="5364321" y="5180545"/>
              <a:ext cx="432524" cy="1733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0848" y="5353856"/>
              <a:ext cx="591993" cy="610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8" name="TextBox 57"/>
          <p:cNvSpPr txBox="1"/>
          <p:nvPr/>
        </p:nvSpPr>
        <p:spPr>
          <a:xfrm>
            <a:off x="5652120" y="5296221"/>
            <a:ext cx="6778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prstClr val="black"/>
                </a:solidFill>
              </a:rPr>
              <a:t>……</a:t>
            </a:r>
            <a:endParaRPr lang="zh-CN" altLang="en-US" sz="2400" b="1" dirty="0">
              <a:solidFill>
                <a:prstClr val="black"/>
              </a:solidFill>
            </a:endParaRPr>
          </a:p>
          <a:p>
            <a:endParaRPr lang="zh-CN" altLang="en-US" sz="2400" b="1" dirty="0">
              <a:solidFill>
                <a:prstClr val="black"/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6300192" y="4149080"/>
            <a:ext cx="2895709" cy="2599970"/>
            <a:chOff x="6300192" y="4293096"/>
            <a:chExt cx="2895709" cy="2599970"/>
          </a:xfrm>
        </p:grpSpPr>
        <p:sp>
          <p:nvSpPr>
            <p:cNvPr id="70" name="矩形 69"/>
            <p:cNvSpPr/>
            <p:nvPr/>
          </p:nvSpPr>
          <p:spPr>
            <a:xfrm>
              <a:off x="7038528" y="4293096"/>
              <a:ext cx="1709936" cy="73866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最新微博：小米如何为</a:t>
              </a:r>
              <a:r>
                <a:rPr lang="en-US" altLang="zh-CN" sz="1400" dirty="0">
                  <a:solidFill>
                    <a:prstClr val="black"/>
                  </a:solidFill>
                </a:rPr>
                <a:t>7000</a:t>
              </a:r>
              <a:r>
                <a:rPr lang="zh-CN" altLang="en-US" sz="1400" dirty="0">
                  <a:solidFill>
                    <a:prstClr val="black"/>
                  </a:solidFill>
                </a:rPr>
                <a:t>万用户提供高质量云服务</a:t>
              </a:r>
              <a:r>
                <a:rPr lang="en-US" altLang="zh-CN" sz="1400" dirty="0">
                  <a:solidFill>
                    <a:prstClr val="black"/>
                  </a:solidFill>
                </a:rPr>
                <a:t>……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6300192" y="5229798"/>
              <a:ext cx="1261884" cy="52322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影响力：击败</a:t>
              </a:r>
              <a:endParaRPr lang="en-US" altLang="zh-CN" sz="1400" dirty="0">
                <a:solidFill>
                  <a:prstClr val="black"/>
                </a:solidFill>
              </a:endParaRPr>
            </a:p>
            <a:p>
              <a:r>
                <a:rPr lang="en-US" altLang="zh-CN" sz="1400" dirty="0">
                  <a:solidFill>
                    <a:prstClr val="black"/>
                  </a:solidFill>
                </a:rPr>
                <a:t>98.94%</a:t>
              </a:r>
              <a:r>
                <a:rPr lang="zh-CN" altLang="en-US" sz="1400" dirty="0">
                  <a:solidFill>
                    <a:prstClr val="black"/>
                  </a:solidFill>
                </a:rPr>
                <a:t>的博主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7560344" y="5505169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7934017" y="6225249"/>
              <a:ext cx="1261884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姓名：张宏江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cxnSp>
          <p:nvCxnSpPr>
            <p:cNvPr id="62" name="直接连接符 61"/>
            <p:cNvCxnSpPr>
              <a:endCxn id="60" idx="6"/>
            </p:cNvCxnSpPr>
            <p:nvPr/>
          </p:nvCxnSpPr>
          <p:spPr>
            <a:xfrm flipH="1">
              <a:off x="7668344" y="5507373"/>
              <a:ext cx="650722" cy="517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椭圆 62"/>
            <p:cNvSpPr/>
            <p:nvPr/>
          </p:nvSpPr>
          <p:spPr>
            <a:xfrm>
              <a:off x="7524328" y="6453336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64" name="直接连接符 63"/>
            <p:cNvCxnSpPr>
              <a:stCxn id="71" idx="2"/>
              <a:endCxn id="63" idx="6"/>
            </p:cNvCxnSpPr>
            <p:nvPr/>
          </p:nvCxnSpPr>
          <p:spPr>
            <a:xfrm flipH="1">
              <a:off x="7632328" y="5949411"/>
              <a:ext cx="617327" cy="5579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6948264" y="6585289"/>
              <a:ext cx="1153596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爱好</a:t>
              </a:r>
              <a:r>
                <a:rPr lang="zh-CN" altLang="en-US" sz="1400" dirty="0" smtClean="0">
                  <a:solidFill>
                    <a:prstClr val="black"/>
                  </a:solidFill>
                </a:rPr>
                <a:t>：</a:t>
              </a:r>
              <a:r>
                <a:rPr lang="zh-CN" altLang="en-US" sz="1400" dirty="0">
                  <a:solidFill>
                    <a:prstClr val="black"/>
                  </a:solidFill>
                </a:rPr>
                <a:t>旅游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8748464" y="6117249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67" name="直接连接符 66"/>
            <p:cNvCxnSpPr>
              <a:stCxn id="71" idx="2"/>
              <a:endCxn id="66" idx="1"/>
            </p:cNvCxnSpPr>
            <p:nvPr/>
          </p:nvCxnSpPr>
          <p:spPr>
            <a:xfrm>
              <a:off x="8249655" y="5949411"/>
              <a:ext cx="514625" cy="1836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/>
            <p:nvPr/>
          </p:nvSpPr>
          <p:spPr>
            <a:xfrm>
              <a:off x="7754243" y="5037129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69" name="直接连接符 68"/>
            <p:cNvCxnSpPr>
              <a:stCxn id="71" idx="0"/>
              <a:endCxn id="68" idx="6"/>
            </p:cNvCxnSpPr>
            <p:nvPr/>
          </p:nvCxnSpPr>
          <p:spPr>
            <a:xfrm flipH="1" flipV="1">
              <a:off x="7862243" y="5091129"/>
              <a:ext cx="387412" cy="2479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0607" y="5339109"/>
              <a:ext cx="598096" cy="610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8" name="右箭头 117"/>
          <p:cNvSpPr/>
          <p:nvPr/>
        </p:nvSpPr>
        <p:spPr>
          <a:xfrm rot="19915691">
            <a:off x="2753798" y="3863139"/>
            <a:ext cx="978408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9" name="右箭头 118"/>
          <p:cNvSpPr/>
          <p:nvPr/>
        </p:nvSpPr>
        <p:spPr>
          <a:xfrm rot="16200000">
            <a:off x="4433038" y="3920531"/>
            <a:ext cx="444635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0" name="右箭头 119"/>
          <p:cNvSpPr/>
          <p:nvPr/>
        </p:nvSpPr>
        <p:spPr>
          <a:xfrm rot="12869780">
            <a:off x="5775345" y="3934049"/>
            <a:ext cx="978408" cy="48463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21" name="组合 120"/>
          <p:cNvGrpSpPr/>
          <p:nvPr/>
        </p:nvGrpSpPr>
        <p:grpSpPr>
          <a:xfrm>
            <a:off x="684000" y="4492800"/>
            <a:ext cx="3049710" cy="2239468"/>
            <a:chOff x="948454" y="4625558"/>
            <a:chExt cx="3049710" cy="2239468"/>
          </a:xfrm>
        </p:grpSpPr>
        <p:sp>
          <p:nvSpPr>
            <p:cNvPr id="122" name="矩形 121"/>
            <p:cNvSpPr/>
            <p:nvPr/>
          </p:nvSpPr>
          <p:spPr>
            <a:xfrm>
              <a:off x="948454" y="5410752"/>
              <a:ext cx="1261884" cy="52322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影响力：击败</a:t>
              </a:r>
              <a:endParaRPr lang="en-US" altLang="zh-CN" sz="1400" dirty="0">
                <a:solidFill>
                  <a:prstClr val="black"/>
                </a:solidFill>
              </a:endParaRPr>
            </a:p>
            <a:p>
              <a:r>
                <a:rPr lang="en-US" altLang="zh-CN" sz="1400" dirty="0">
                  <a:solidFill>
                    <a:prstClr val="black"/>
                  </a:solidFill>
                </a:rPr>
                <a:t>99.97%</a:t>
              </a:r>
              <a:r>
                <a:rPr lang="zh-CN" altLang="en-US" sz="1400" dirty="0">
                  <a:solidFill>
                    <a:prstClr val="black"/>
                  </a:solidFill>
                </a:rPr>
                <a:t>的博主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sp>
          <p:nvSpPr>
            <p:cNvPr id="123" name="矩形 122"/>
            <p:cNvSpPr/>
            <p:nvPr/>
          </p:nvSpPr>
          <p:spPr>
            <a:xfrm>
              <a:off x="1467022" y="4625558"/>
              <a:ext cx="1709936" cy="52322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最新微博：给土豆买了一只竹</a:t>
              </a:r>
              <a:r>
                <a:rPr lang="zh-CN" altLang="en-US" sz="1400" dirty="0" smtClean="0">
                  <a:solidFill>
                    <a:prstClr val="black"/>
                  </a:solidFill>
                </a:rPr>
                <a:t>蜻蜓</a:t>
              </a:r>
              <a:r>
                <a:rPr lang="en-US" altLang="zh-CN" sz="1400" dirty="0" smtClean="0">
                  <a:solidFill>
                    <a:prstClr val="black"/>
                  </a:solidFill>
                </a:rPr>
                <a:t>……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  <p:pic>
          <p:nvPicPr>
            <p:cNvPr id="124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7765" y="5442268"/>
              <a:ext cx="612067" cy="6523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5" name="椭圆 124"/>
            <p:cNvSpPr/>
            <p:nvPr/>
          </p:nvSpPr>
          <p:spPr>
            <a:xfrm>
              <a:off x="2210338" y="5712243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2915816" y="6557249"/>
              <a:ext cx="1082348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姓名：姚晨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cxnSp>
          <p:nvCxnSpPr>
            <p:cNvPr id="127" name="直接连接符 126"/>
            <p:cNvCxnSpPr>
              <a:stCxn id="124" idx="1"/>
              <a:endCxn id="125" idx="6"/>
            </p:cNvCxnSpPr>
            <p:nvPr/>
          </p:nvCxnSpPr>
          <p:spPr>
            <a:xfrm flipH="1" flipV="1">
              <a:off x="2318338" y="5766243"/>
              <a:ext cx="129427" cy="22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椭圆 127"/>
            <p:cNvSpPr/>
            <p:nvPr/>
          </p:nvSpPr>
          <p:spPr>
            <a:xfrm>
              <a:off x="2066909" y="6417344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129" name="直接连接符 128"/>
            <p:cNvCxnSpPr>
              <a:stCxn id="124" idx="2"/>
              <a:endCxn id="128" idx="6"/>
            </p:cNvCxnSpPr>
            <p:nvPr/>
          </p:nvCxnSpPr>
          <p:spPr>
            <a:xfrm flipH="1">
              <a:off x="2174909" y="6094626"/>
              <a:ext cx="578890" cy="3767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矩形 129"/>
            <p:cNvSpPr/>
            <p:nvPr/>
          </p:nvSpPr>
          <p:spPr>
            <a:xfrm>
              <a:off x="1115616" y="6525344"/>
              <a:ext cx="1620957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爱好：演戏，做饭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3419872" y="6477289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132" name="直接连接符 131"/>
            <p:cNvCxnSpPr>
              <a:stCxn id="124" idx="2"/>
              <a:endCxn id="131" idx="0"/>
            </p:cNvCxnSpPr>
            <p:nvPr/>
          </p:nvCxnSpPr>
          <p:spPr>
            <a:xfrm>
              <a:off x="2753799" y="6094626"/>
              <a:ext cx="720073" cy="3826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椭圆 132"/>
            <p:cNvSpPr/>
            <p:nvPr/>
          </p:nvSpPr>
          <p:spPr>
            <a:xfrm>
              <a:off x="2267990" y="5109137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134" name="直接连接符 133"/>
            <p:cNvCxnSpPr>
              <a:stCxn id="124" idx="0"/>
              <a:endCxn id="133" idx="6"/>
            </p:cNvCxnSpPr>
            <p:nvPr/>
          </p:nvCxnSpPr>
          <p:spPr>
            <a:xfrm flipH="1" flipV="1">
              <a:off x="2375990" y="5163137"/>
              <a:ext cx="377809" cy="2791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组合 148"/>
          <p:cNvGrpSpPr/>
          <p:nvPr/>
        </p:nvGrpSpPr>
        <p:grpSpPr>
          <a:xfrm>
            <a:off x="3348000" y="4377600"/>
            <a:ext cx="3312368" cy="2362521"/>
            <a:chOff x="3848851" y="4418528"/>
            <a:chExt cx="3312368" cy="2362521"/>
          </a:xfrm>
        </p:grpSpPr>
        <p:sp>
          <p:nvSpPr>
            <p:cNvPr id="150" name="矩形 149"/>
            <p:cNvSpPr/>
            <p:nvPr/>
          </p:nvSpPr>
          <p:spPr>
            <a:xfrm>
              <a:off x="4355976" y="4418528"/>
              <a:ext cx="1709936" cy="73866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最新微博：</a:t>
              </a:r>
              <a:r>
                <a:rPr lang="en-US" altLang="zh-CN" sz="1400" dirty="0">
                  <a:solidFill>
                    <a:prstClr val="black"/>
                  </a:solidFill>
                </a:rPr>
                <a:t> ……</a:t>
              </a:r>
              <a:r>
                <a:rPr lang="zh-CN" altLang="en-US" sz="1400" dirty="0">
                  <a:solidFill>
                    <a:prstClr val="black"/>
                  </a:solidFill>
                </a:rPr>
                <a:t>电视剧（北平无战事）</a:t>
              </a:r>
              <a:r>
                <a:rPr lang="en-US" altLang="zh-CN" sz="1400" dirty="0">
                  <a:solidFill>
                    <a:prstClr val="black"/>
                  </a:solidFill>
                </a:rPr>
                <a:t>10</a:t>
              </a:r>
              <a:r>
                <a:rPr lang="zh-CN" altLang="en-US" sz="1400" dirty="0">
                  <a:solidFill>
                    <a:prstClr val="black"/>
                  </a:solidFill>
                </a:rPr>
                <a:t>月</a:t>
              </a:r>
              <a:r>
                <a:rPr lang="en-US" altLang="zh-CN" sz="1400" dirty="0">
                  <a:solidFill>
                    <a:prstClr val="black"/>
                  </a:solidFill>
                </a:rPr>
                <a:t>6</a:t>
              </a:r>
              <a:r>
                <a:rPr lang="zh-CN" altLang="en-US" sz="1400" dirty="0">
                  <a:solidFill>
                    <a:prstClr val="black"/>
                  </a:solidFill>
                </a:rPr>
                <a:t>号开播</a:t>
              </a:r>
              <a:r>
                <a:rPr lang="en-US" altLang="zh-CN" sz="1400" dirty="0">
                  <a:solidFill>
                    <a:prstClr val="black"/>
                  </a:solidFill>
                </a:rPr>
                <a:t>……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151" name="矩形 150"/>
            <p:cNvSpPr/>
            <p:nvPr/>
          </p:nvSpPr>
          <p:spPr>
            <a:xfrm>
              <a:off x="3848851" y="5428174"/>
              <a:ext cx="1261884" cy="52322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影响力：击败</a:t>
              </a:r>
              <a:endParaRPr lang="en-US" altLang="zh-CN" sz="1400" dirty="0">
                <a:solidFill>
                  <a:prstClr val="black"/>
                </a:solidFill>
              </a:endParaRPr>
            </a:p>
            <a:p>
              <a:r>
                <a:rPr lang="en-US" altLang="zh-CN" sz="1400" dirty="0">
                  <a:solidFill>
                    <a:prstClr val="black"/>
                  </a:solidFill>
                </a:rPr>
                <a:t>99.94%</a:t>
              </a:r>
              <a:r>
                <a:rPr lang="zh-CN" altLang="en-US" sz="1400" dirty="0">
                  <a:solidFill>
                    <a:prstClr val="black"/>
                  </a:solidFill>
                </a:rPr>
                <a:t>的博主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sp>
          <p:nvSpPr>
            <p:cNvPr id="152" name="椭圆 151"/>
            <p:cNvSpPr/>
            <p:nvPr/>
          </p:nvSpPr>
          <p:spPr>
            <a:xfrm>
              <a:off x="5109003" y="5644260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3" name="矩形 152"/>
            <p:cNvSpPr/>
            <p:nvPr/>
          </p:nvSpPr>
          <p:spPr>
            <a:xfrm>
              <a:off x="6078871" y="6473272"/>
              <a:ext cx="1082348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姓名：刘烨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cxnSp>
          <p:nvCxnSpPr>
            <p:cNvPr id="154" name="直接连接符 153"/>
            <p:cNvCxnSpPr>
              <a:endCxn id="152" idx="6"/>
            </p:cNvCxnSpPr>
            <p:nvPr/>
          </p:nvCxnSpPr>
          <p:spPr>
            <a:xfrm flipH="1">
              <a:off x="5217003" y="5646464"/>
              <a:ext cx="650722" cy="517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椭圆 154"/>
            <p:cNvSpPr/>
            <p:nvPr/>
          </p:nvSpPr>
          <p:spPr>
            <a:xfrm>
              <a:off x="5055240" y="6295361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156" name="直接连接符 155"/>
            <p:cNvCxnSpPr>
              <a:endCxn id="155" idx="6"/>
            </p:cNvCxnSpPr>
            <p:nvPr/>
          </p:nvCxnSpPr>
          <p:spPr>
            <a:xfrm flipH="1">
              <a:off x="5163240" y="5972643"/>
              <a:ext cx="578890" cy="3767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矩形 156"/>
            <p:cNvSpPr/>
            <p:nvPr/>
          </p:nvSpPr>
          <p:spPr>
            <a:xfrm>
              <a:off x="4408069" y="6403361"/>
              <a:ext cx="1620957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爱好：娱乐，体育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sp>
          <p:nvSpPr>
            <p:cNvPr id="158" name="椭圆 157"/>
            <p:cNvSpPr/>
            <p:nvPr/>
          </p:nvSpPr>
          <p:spPr>
            <a:xfrm>
              <a:off x="6444208" y="6381328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159" name="直接连接符 158"/>
            <p:cNvCxnSpPr>
              <a:endCxn id="158" idx="7"/>
            </p:cNvCxnSpPr>
            <p:nvPr/>
          </p:nvCxnSpPr>
          <p:spPr>
            <a:xfrm>
              <a:off x="5742130" y="5972643"/>
              <a:ext cx="794262" cy="4245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椭圆 159"/>
            <p:cNvSpPr/>
            <p:nvPr/>
          </p:nvSpPr>
          <p:spPr>
            <a:xfrm>
              <a:off x="5256321" y="5126545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161" name="直接连接符 160"/>
            <p:cNvCxnSpPr>
              <a:stCxn id="162" idx="0"/>
              <a:endCxn id="160" idx="6"/>
            </p:cNvCxnSpPr>
            <p:nvPr/>
          </p:nvCxnSpPr>
          <p:spPr>
            <a:xfrm flipH="1" flipV="1">
              <a:off x="5364321" y="5180545"/>
              <a:ext cx="432524" cy="1733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2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0848" y="5353856"/>
              <a:ext cx="591993" cy="610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3" name="组合 162"/>
          <p:cNvGrpSpPr/>
          <p:nvPr/>
        </p:nvGrpSpPr>
        <p:grpSpPr>
          <a:xfrm>
            <a:off x="6300000" y="4150800"/>
            <a:ext cx="2895709" cy="2599970"/>
            <a:chOff x="6300192" y="4293096"/>
            <a:chExt cx="2895709" cy="2599970"/>
          </a:xfrm>
        </p:grpSpPr>
        <p:sp>
          <p:nvSpPr>
            <p:cNvPr id="164" name="矩形 163"/>
            <p:cNvSpPr/>
            <p:nvPr/>
          </p:nvSpPr>
          <p:spPr>
            <a:xfrm>
              <a:off x="7038528" y="4293096"/>
              <a:ext cx="1709936" cy="73866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最新微博：小米如何为</a:t>
              </a:r>
              <a:r>
                <a:rPr lang="en-US" altLang="zh-CN" sz="1400" dirty="0">
                  <a:solidFill>
                    <a:prstClr val="black"/>
                  </a:solidFill>
                </a:rPr>
                <a:t>7000</a:t>
              </a:r>
              <a:r>
                <a:rPr lang="zh-CN" altLang="en-US" sz="1400" dirty="0">
                  <a:solidFill>
                    <a:prstClr val="black"/>
                  </a:solidFill>
                </a:rPr>
                <a:t>万用户提供高质量云服务</a:t>
              </a:r>
              <a:r>
                <a:rPr lang="en-US" altLang="zh-CN" sz="1400" dirty="0">
                  <a:solidFill>
                    <a:prstClr val="black"/>
                  </a:solidFill>
                </a:rPr>
                <a:t>……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  <p:sp>
          <p:nvSpPr>
            <p:cNvPr id="165" name="矩形 164"/>
            <p:cNvSpPr/>
            <p:nvPr/>
          </p:nvSpPr>
          <p:spPr>
            <a:xfrm>
              <a:off x="6300192" y="5229798"/>
              <a:ext cx="1261884" cy="52322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影响力：击败</a:t>
              </a:r>
              <a:endParaRPr lang="en-US" altLang="zh-CN" sz="1400" dirty="0">
                <a:solidFill>
                  <a:prstClr val="black"/>
                </a:solidFill>
              </a:endParaRPr>
            </a:p>
            <a:p>
              <a:r>
                <a:rPr lang="en-US" altLang="zh-CN" sz="1400" dirty="0">
                  <a:solidFill>
                    <a:prstClr val="black"/>
                  </a:solidFill>
                </a:rPr>
                <a:t>98.94%</a:t>
              </a:r>
              <a:r>
                <a:rPr lang="zh-CN" altLang="en-US" sz="1400" dirty="0">
                  <a:solidFill>
                    <a:prstClr val="black"/>
                  </a:solidFill>
                </a:rPr>
                <a:t>的博主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sp>
          <p:nvSpPr>
            <p:cNvPr id="166" name="椭圆 165"/>
            <p:cNvSpPr/>
            <p:nvPr/>
          </p:nvSpPr>
          <p:spPr>
            <a:xfrm>
              <a:off x="7560344" y="5505169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7" name="矩形 166"/>
            <p:cNvSpPr/>
            <p:nvPr/>
          </p:nvSpPr>
          <p:spPr>
            <a:xfrm>
              <a:off x="7934017" y="6225249"/>
              <a:ext cx="1261884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姓名：张宏江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cxnSp>
          <p:nvCxnSpPr>
            <p:cNvPr id="168" name="直接连接符 167"/>
            <p:cNvCxnSpPr>
              <a:endCxn id="166" idx="6"/>
            </p:cNvCxnSpPr>
            <p:nvPr/>
          </p:nvCxnSpPr>
          <p:spPr>
            <a:xfrm flipH="1">
              <a:off x="7668344" y="5507373"/>
              <a:ext cx="650722" cy="517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椭圆 168"/>
            <p:cNvSpPr/>
            <p:nvPr/>
          </p:nvSpPr>
          <p:spPr>
            <a:xfrm>
              <a:off x="7524328" y="6453336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170" name="直接连接符 169"/>
            <p:cNvCxnSpPr>
              <a:stCxn id="176" idx="2"/>
              <a:endCxn id="169" idx="6"/>
            </p:cNvCxnSpPr>
            <p:nvPr/>
          </p:nvCxnSpPr>
          <p:spPr>
            <a:xfrm flipH="1">
              <a:off x="7632328" y="5949411"/>
              <a:ext cx="617327" cy="5579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矩形 170"/>
            <p:cNvSpPr/>
            <p:nvPr/>
          </p:nvSpPr>
          <p:spPr>
            <a:xfrm>
              <a:off x="6948264" y="6585289"/>
              <a:ext cx="1153596" cy="30777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zh-CN" altLang="en-US" sz="1400" dirty="0">
                  <a:solidFill>
                    <a:prstClr val="black"/>
                  </a:solidFill>
                </a:rPr>
                <a:t>爱好</a:t>
              </a:r>
              <a:r>
                <a:rPr lang="zh-CN" altLang="en-US" sz="1400" dirty="0" smtClean="0">
                  <a:solidFill>
                    <a:prstClr val="black"/>
                  </a:solidFill>
                </a:rPr>
                <a:t>：</a:t>
              </a:r>
              <a:r>
                <a:rPr lang="zh-CN" altLang="en-US" sz="1400" dirty="0">
                  <a:solidFill>
                    <a:prstClr val="black"/>
                  </a:solidFill>
                </a:rPr>
                <a:t>旅游</a:t>
              </a:r>
              <a:endParaRPr lang="en-US" altLang="zh-CN" sz="1400" dirty="0">
                <a:solidFill>
                  <a:prstClr val="black"/>
                </a:solidFill>
              </a:endParaRPr>
            </a:p>
          </p:txBody>
        </p:sp>
        <p:sp>
          <p:nvSpPr>
            <p:cNvPr id="172" name="椭圆 171"/>
            <p:cNvSpPr/>
            <p:nvPr/>
          </p:nvSpPr>
          <p:spPr>
            <a:xfrm>
              <a:off x="8748464" y="6117249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173" name="直接连接符 172"/>
            <p:cNvCxnSpPr>
              <a:stCxn id="176" idx="2"/>
              <a:endCxn id="172" idx="1"/>
            </p:cNvCxnSpPr>
            <p:nvPr/>
          </p:nvCxnSpPr>
          <p:spPr>
            <a:xfrm>
              <a:off x="8249655" y="5949411"/>
              <a:ext cx="514625" cy="18365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" name="椭圆 173"/>
            <p:cNvSpPr/>
            <p:nvPr/>
          </p:nvSpPr>
          <p:spPr>
            <a:xfrm>
              <a:off x="7754243" y="5037129"/>
              <a:ext cx="108000" cy="108000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cxnSp>
          <p:nvCxnSpPr>
            <p:cNvPr id="175" name="直接连接符 174"/>
            <p:cNvCxnSpPr>
              <a:stCxn id="176" idx="0"/>
              <a:endCxn id="174" idx="6"/>
            </p:cNvCxnSpPr>
            <p:nvPr/>
          </p:nvCxnSpPr>
          <p:spPr>
            <a:xfrm flipH="1" flipV="1">
              <a:off x="7862243" y="5091129"/>
              <a:ext cx="387412" cy="2479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6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0607" y="5339109"/>
              <a:ext cx="598096" cy="6103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" name="AutoShape 5" descr="http://img4.imgtn.bdimg.com/it/u=2401881375,2419843061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745340" y="2753036"/>
            <a:ext cx="1770170" cy="1180018"/>
            <a:chOff x="3745340" y="2753036"/>
            <a:chExt cx="1770170" cy="1180018"/>
          </a:xfrm>
        </p:grpSpPr>
        <p:sp>
          <p:nvSpPr>
            <p:cNvPr id="75" name="TextBox 74"/>
            <p:cNvSpPr txBox="1"/>
            <p:nvPr/>
          </p:nvSpPr>
          <p:spPr>
            <a:xfrm>
              <a:off x="3745340" y="3610247"/>
              <a:ext cx="1770170" cy="322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prstClr val="black"/>
                  </a:solidFill>
                </a:rPr>
                <a:t>数据建模</a:t>
              </a:r>
              <a:endParaRPr lang="zh-CN" altLang="en-US" dirty="0">
                <a:solidFill>
                  <a:prstClr val="black"/>
                </a:solidFill>
              </a:endParaRPr>
            </a:p>
          </p:txBody>
        </p:sp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7263" y="2753036"/>
              <a:ext cx="1740841" cy="891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5820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300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48148E-6 L 0.28212 -0.328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97" y="-16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0.02361 -0.3208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1" y="-1604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44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07407E-6 L -0.30937 -0.2842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469" y="-142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000" y="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323528" y="1196752"/>
            <a:ext cx="5328592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C00000"/>
                </a:solidFill>
                <a:latin typeface="Arial" pitchFamily="34" charset="0"/>
              </a:rPr>
              <a:t>社交网络数据建模</a:t>
            </a:r>
            <a:endParaRPr lang="zh-CN" altLang="en-US" sz="2000" b="1" dirty="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331640" y="1741518"/>
            <a:ext cx="7178177" cy="1111418"/>
          </a:xfrm>
          <a:prstGeom prst="rect">
            <a:avLst/>
          </a:prstGeom>
          <a:ln w="76200" cmpd="thickThin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社交网络群体数据建模：</a:t>
            </a: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针对社交网络群体数据群体集合、强交互和情感急剧变化的特点，拟采用个体影响力模型，情感建模与计算等技术，实现对群体数据影响力和情感的建模</a:t>
            </a:r>
            <a:endParaRPr lang="zh-CN" altLang="en-US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1725024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 smtClean="0">
                <a:solidFill>
                  <a:srgbClr val="C00000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  <a:endParaRPr lang="zh-CN" altLang="en-US" sz="2400" b="1" dirty="0">
              <a:solidFill>
                <a:srgbClr val="C00000"/>
              </a:solidFill>
              <a:effectLst>
                <a:glow rad="228600">
                  <a:srgbClr val="ED7D31">
                    <a:satMod val="175000"/>
                    <a:alpha val="40000"/>
                  </a:srgb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2405913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endParaRPr lang="zh-CN" altLang="en-US" sz="15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1" y="3086802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</a:t>
            </a:r>
            <a:endParaRPr lang="zh-CN" altLang="en-US" sz="15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34925" y="188594"/>
            <a:ext cx="8929688" cy="683264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 smtClean="0"/>
              <a:t>科学问题</a:t>
            </a:r>
            <a:endParaRPr lang="zh-CN" altLang="en-US" dirty="0">
              <a:sym typeface="Calibri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1" y="3748386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隐私</a:t>
            </a:r>
            <a:endParaRPr lang="zh-CN" altLang="en-US" sz="15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虚尾箭头 4"/>
          <p:cNvSpPr/>
          <p:nvPr/>
        </p:nvSpPr>
        <p:spPr>
          <a:xfrm flipH="1">
            <a:off x="5178274" y="4183579"/>
            <a:ext cx="689870" cy="1160538"/>
          </a:xfrm>
          <a:prstGeom prst="strip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349017" y="3039801"/>
            <a:ext cx="3600908" cy="3413535"/>
            <a:chOff x="1349017" y="3039801"/>
            <a:chExt cx="3600908" cy="3413535"/>
          </a:xfrm>
        </p:grpSpPr>
        <p:sp>
          <p:nvSpPr>
            <p:cNvPr id="29" name="Rectangle 9"/>
            <p:cNvSpPr>
              <a:spLocks/>
            </p:cNvSpPr>
            <p:nvPr/>
          </p:nvSpPr>
          <p:spPr bwMode="auto">
            <a:xfrm>
              <a:off x="2578338" y="6145559"/>
              <a:ext cx="102592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000" b="1" dirty="0" smtClean="0">
                  <a:sym typeface="Arial" pitchFamily="34" charset="0"/>
                </a:rPr>
                <a:t>群体数据</a:t>
              </a:r>
              <a:endParaRPr lang="en-US" altLang="zh-CN" sz="2000" b="1" dirty="0">
                <a:sym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64308" y="3039801"/>
              <a:ext cx="1080000" cy="324000"/>
            </a:xfrm>
            <a:prstGeom prst="rect">
              <a:avLst/>
            </a:prstGeom>
            <a:solidFill>
              <a:srgbClr val="BA6E6E"/>
            </a:solidFill>
            <a:ln w="317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342900" indent="-342900">
                <a:lnSpc>
                  <a:spcPct val="120000"/>
                </a:lnSpc>
                <a:buFont typeface="Wingdings" pitchFamily="2" charset="2"/>
                <a:buChar char="Ø"/>
                <a:defRPr sz="1600" b="1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indent="0" algn="ctr">
                <a:buNone/>
              </a:pPr>
              <a:r>
                <a:rPr lang="zh-CN" altLang="en-US" sz="1400" dirty="0" smtClean="0">
                  <a:solidFill>
                    <a:schemeClr val="bg1"/>
                  </a:solidFill>
                </a:rPr>
                <a:t>群体集合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51299" y="3039801"/>
              <a:ext cx="1080000" cy="324000"/>
            </a:xfrm>
            <a:prstGeom prst="rect">
              <a:avLst/>
            </a:prstGeom>
            <a:solidFill>
              <a:srgbClr val="BA6E6E"/>
            </a:solidFill>
            <a:ln w="317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342900" indent="-342900">
                <a:lnSpc>
                  <a:spcPct val="120000"/>
                </a:lnSpc>
                <a:buFont typeface="Wingdings" pitchFamily="2" charset="2"/>
                <a:buChar char="Ø"/>
                <a:defRPr sz="1600" b="1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indent="0" algn="ctr">
                <a:buNone/>
              </a:pPr>
              <a:r>
                <a:rPr lang="zh-CN" altLang="en-US" sz="1400" dirty="0" smtClean="0">
                  <a:solidFill>
                    <a:schemeClr val="bg1"/>
                  </a:solidFill>
                </a:rPr>
                <a:t>强交互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38234" y="3039801"/>
              <a:ext cx="1080000" cy="324000"/>
            </a:xfrm>
            <a:prstGeom prst="rect">
              <a:avLst/>
            </a:prstGeom>
            <a:solidFill>
              <a:srgbClr val="BA6E6E"/>
            </a:solidFill>
            <a:ln w="317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342900" indent="-342900">
                <a:lnSpc>
                  <a:spcPct val="120000"/>
                </a:lnSpc>
                <a:buFont typeface="Wingdings" pitchFamily="2" charset="2"/>
                <a:buChar char="Ø"/>
                <a:defRPr sz="1600" b="1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indent="0" algn="ctr">
                <a:buNone/>
              </a:pPr>
              <a:r>
                <a:rPr lang="zh-CN" altLang="en-US" sz="1400" dirty="0" smtClean="0">
                  <a:solidFill>
                    <a:schemeClr val="bg1"/>
                  </a:solidFill>
                </a:rPr>
                <a:t>情感变化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349017" y="3659704"/>
              <a:ext cx="3600908" cy="2289575"/>
              <a:chOff x="2259571" y="2588700"/>
              <a:chExt cx="6499468" cy="3830625"/>
            </a:xfrm>
          </p:grpSpPr>
          <p:pic>
            <p:nvPicPr>
              <p:cNvPr id="19" name="Picture 8" descr="http://t2.qlogo.cn/mbloghead/6a10efb383416d3d16bc/100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451951" y="2661026"/>
                <a:ext cx="554891" cy="499788"/>
              </a:xfrm>
              <a:prstGeom prst="ellipse">
                <a:avLst/>
              </a:prstGeom>
              <a:noFill/>
              <a:ln w="63500" cap="rnd">
                <a:noFill/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  <a:scene3d>
                <a:camera prst="orthographicFront"/>
                <a:lightRig rig="contrasting" dir="t">
                  <a:rot lat="0" lon="0" rev="3000000"/>
                </a:lightRig>
              </a:scene3d>
              <a:sp3d contourW="7620">
                <a:bevelT w="95250" h="31750"/>
                <a:contourClr>
                  <a:srgbClr val="333333"/>
                </a:contourClr>
              </a:sp3d>
            </p:spPr>
          </p:pic>
          <p:grpSp>
            <p:nvGrpSpPr>
              <p:cNvPr id="20" name="组合 19"/>
              <p:cNvGrpSpPr/>
              <p:nvPr/>
            </p:nvGrpSpPr>
            <p:grpSpPr>
              <a:xfrm>
                <a:off x="2259571" y="2588700"/>
                <a:ext cx="6499468" cy="3830625"/>
                <a:chOff x="2259571" y="2588700"/>
                <a:chExt cx="6499468" cy="3830625"/>
              </a:xfrm>
            </p:grpSpPr>
            <p:pic>
              <p:nvPicPr>
                <p:cNvPr id="22" name="Picture 6" descr="http://t1.qlogo.cn/mbloghead/34627365f441fff4604e/100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2640601" y="2693919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34" name="Picture 10" descr="http://t1.qlogo.cn/mbloghead/53bc7358cdfbdd6dd9a2/100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4114087" y="3727196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35" name="Picture 12" descr="http://t0.qlogo.cn/mbloghead/7b8cae1c3f732ac70568/100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461808" y="2683224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36" name="Picture 14" descr="http://t0.qlogo.cn/mbloghead/d41880f943a29c9bcbbe/100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/>
                <a:stretch>
                  <a:fillRect/>
                </a:stretch>
              </p:blipFill>
              <p:spPr bwMode="auto">
                <a:xfrm>
                  <a:off x="4983484" y="3078615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37" name="Picture 16" descr="http://t0.qlogo.cn/mbloghead/2263525c34c2f53f9ba4/100"/>
                <p:cNvPicPr>
                  <a:picLocks noChangeAspect="1" noChangeArrowheads="1"/>
                </p:cNvPicPr>
                <p:nvPr/>
              </p:nvPicPr>
              <p:blipFill>
                <a:blip r:embed="rId8" cstate="print"/>
                <a:srcRect/>
                <a:stretch>
                  <a:fillRect/>
                </a:stretch>
              </p:blipFill>
              <p:spPr bwMode="auto">
                <a:xfrm>
                  <a:off x="5538281" y="2588700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38" name="Picture 18" descr="http://t2.qlogo.cn/mbloghead/2dcb1b3df3d4548e590e/100"/>
                <p:cNvPicPr>
                  <a:picLocks noChangeAspect="1" noChangeArrowheads="1"/>
                </p:cNvPicPr>
                <p:nvPr/>
              </p:nvPicPr>
              <p:blipFill>
                <a:blip r:embed="rId9" cstate="print"/>
                <a:srcRect/>
                <a:stretch>
                  <a:fillRect/>
                </a:stretch>
              </p:blipFill>
              <p:spPr bwMode="auto">
                <a:xfrm>
                  <a:off x="6465539" y="2661026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39" name="Picture 20" descr="http://t2.qlogo.cn/mbloghead/92c1c196fbd9c9da3a82/100"/>
                <p:cNvPicPr>
                  <a:picLocks noChangeAspect="1" noChangeArrowheads="1"/>
                </p:cNvPicPr>
                <p:nvPr/>
              </p:nvPicPr>
              <p:blipFill>
                <a:blip r:embed="rId10" cstate="print"/>
                <a:srcRect/>
                <a:stretch>
                  <a:fillRect/>
                </a:stretch>
              </p:blipFill>
              <p:spPr bwMode="auto">
                <a:xfrm>
                  <a:off x="7218936" y="2608828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40" name="Picture 22" descr="http://t2.qlogo.cn/mbloghead/cd432c3aa663e6449f7a/100"/>
                <p:cNvPicPr>
                  <a:picLocks noChangeAspect="1" noChangeArrowheads="1"/>
                </p:cNvPicPr>
                <p:nvPr/>
              </p:nvPicPr>
              <p:blipFill>
                <a:blip r:embed="rId11" cstate="print"/>
                <a:srcRect/>
                <a:stretch>
                  <a:fillRect/>
                </a:stretch>
              </p:blipFill>
              <p:spPr bwMode="auto">
                <a:xfrm>
                  <a:off x="6443629" y="3779395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41" name="Picture 24" descr="http://t0.qlogo.cn/mbloghead/6f795087be97a2fc98c6/100"/>
                <p:cNvPicPr>
                  <a:picLocks noChangeAspect="1" noChangeArrowheads="1"/>
                </p:cNvPicPr>
                <p:nvPr/>
              </p:nvPicPr>
              <p:blipFill>
                <a:blip r:embed="rId12" cstate="print"/>
                <a:srcRect/>
                <a:stretch>
                  <a:fillRect/>
                </a:stretch>
              </p:blipFill>
              <p:spPr bwMode="auto">
                <a:xfrm>
                  <a:off x="7649257" y="3205210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42" name="Picture 26" descr="http://t1.qlogo.cn/mbloghead/c4bf32535f92d79f87cc/100"/>
                <p:cNvPicPr>
                  <a:picLocks noChangeAspect="1" noChangeArrowheads="1"/>
                </p:cNvPicPr>
                <p:nvPr/>
              </p:nvPicPr>
              <p:blipFill>
                <a:blip r:embed="rId13" cstate="print"/>
                <a:srcRect/>
                <a:stretch>
                  <a:fillRect/>
                </a:stretch>
              </p:blipFill>
              <p:spPr bwMode="auto">
                <a:xfrm>
                  <a:off x="8146194" y="2922019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43" name="Picture 28" descr="http://t0.qlogo.cn/mbloghead/60c8e2ace4052207cee2/100"/>
                <p:cNvPicPr>
                  <a:picLocks noChangeAspect="1" noChangeArrowheads="1"/>
                </p:cNvPicPr>
                <p:nvPr/>
              </p:nvPicPr>
              <p:blipFill>
                <a:blip r:embed="rId14" cstate="print"/>
                <a:srcRect/>
                <a:stretch>
                  <a:fillRect/>
                </a:stretch>
              </p:blipFill>
              <p:spPr bwMode="auto">
                <a:xfrm>
                  <a:off x="8204148" y="3518402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44" name="Picture 30" descr="http://t0.qlogo.cn/mbloghead/d4a177750d5924354dbe/100"/>
                <p:cNvPicPr>
                  <a:picLocks noChangeAspect="1" noChangeArrowheads="1"/>
                </p:cNvPicPr>
                <p:nvPr/>
              </p:nvPicPr>
              <p:blipFill>
                <a:blip r:embed="rId15" cstate="print"/>
                <a:srcRect/>
                <a:stretch>
                  <a:fillRect/>
                </a:stretch>
              </p:blipFill>
              <p:spPr bwMode="auto">
                <a:xfrm>
                  <a:off x="7765164" y="4092586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45" name="Picture 32" descr="http://t3.qlogo.cn/mbloghead/0ca4c37893bf67e29778/100"/>
                <p:cNvPicPr>
                  <a:picLocks noChangeAspect="1" noChangeArrowheads="1"/>
                </p:cNvPicPr>
                <p:nvPr/>
              </p:nvPicPr>
              <p:blipFill>
                <a:blip r:embed="rId16" cstate="print"/>
                <a:srcRect/>
                <a:stretch>
                  <a:fillRect/>
                </a:stretch>
              </p:blipFill>
              <p:spPr bwMode="auto">
                <a:xfrm>
                  <a:off x="8054932" y="4979962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46" name="Picture 34" descr="http://t0.qlogo.cn/mbloghead/9e858fa2ab84842febea/100"/>
                <p:cNvPicPr>
                  <a:picLocks noChangeAspect="1" noChangeArrowheads="1"/>
                </p:cNvPicPr>
                <p:nvPr/>
              </p:nvPicPr>
              <p:blipFill>
                <a:blip r:embed="rId17" cstate="print"/>
                <a:srcRect/>
                <a:stretch>
                  <a:fillRect/>
                </a:stretch>
              </p:blipFill>
              <p:spPr bwMode="auto">
                <a:xfrm>
                  <a:off x="7450751" y="5584147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47" name="Picture 36" descr="http://t1.qlogo.cn/mbloghead/e9b8234eee3920e532be/100"/>
                <p:cNvPicPr>
                  <a:picLocks noChangeAspect="1" noChangeArrowheads="1"/>
                </p:cNvPicPr>
                <p:nvPr/>
              </p:nvPicPr>
              <p:blipFill>
                <a:blip r:embed="rId18" cstate="print"/>
                <a:srcRect/>
                <a:stretch>
                  <a:fillRect/>
                </a:stretch>
              </p:blipFill>
              <p:spPr bwMode="auto">
                <a:xfrm>
                  <a:off x="6953814" y="5240955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48" name="Picture 38" descr="http://t2.qlogo.cn/mbloghead/3d8b6925f0ec6c3ec5bc/100"/>
                <p:cNvPicPr>
                  <a:picLocks noChangeAspect="1" noChangeArrowheads="1"/>
                </p:cNvPicPr>
                <p:nvPr/>
              </p:nvPicPr>
              <p:blipFill>
                <a:blip r:embed="rId19" cstate="print"/>
                <a:srcRect/>
                <a:stretch>
                  <a:fillRect/>
                </a:stretch>
              </p:blipFill>
              <p:spPr bwMode="auto">
                <a:xfrm>
                  <a:off x="6291678" y="5919537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49" name="Picture 40" descr="http://t0.qlogo.cn/mbloghead/ca0a86cdfb229eb27c06/100"/>
                <p:cNvPicPr>
                  <a:picLocks noChangeAspect="1" noChangeArrowheads="1"/>
                </p:cNvPicPr>
                <p:nvPr/>
              </p:nvPicPr>
              <p:blipFill>
                <a:blip r:embed="rId20" cstate="print"/>
                <a:srcRect/>
                <a:stretch>
                  <a:fillRect/>
                </a:stretch>
              </p:blipFill>
              <p:spPr bwMode="auto">
                <a:xfrm>
                  <a:off x="5562927" y="5867338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50" name="Picture 42" descr="http://t2.qlogo.cn/mbloghead/4a232cd8a6132c286506/100"/>
                <p:cNvPicPr>
                  <a:picLocks noChangeAspect="1" noChangeArrowheads="1"/>
                </p:cNvPicPr>
                <p:nvPr/>
              </p:nvPicPr>
              <p:blipFill>
                <a:blip r:embed="rId21" cstate="print"/>
                <a:srcRect/>
                <a:stretch>
                  <a:fillRect/>
                </a:stretch>
              </p:blipFill>
              <p:spPr bwMode="auto">
                <a:xfrm>
                  <a:off x="4668977" y="5658544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51" name="Picture 44" descr="http://t3.qlogo.cn/mbloghead/71f1ee7c79255bc2f240/100"/>
                <p:cNvPicPr>
                  <a:picLocks noChangeAspect="1" noChangeArrowheads="1"/>
                </p:cNvPicPr>
                <p:nvPr/>
              </p:nvPicPr>
              <p:blipFill>
                <a:blip r:embed="rId22" cstate="print"/>
                <a:srcRect/>
                <a:stretch>
                  <a:fillRect/>
                </a:stretch>
              </p:blipFill>
              <p:spPr bwMode="auto">
                <a:xfrm>
                  <a:off x="4056133" y="5009963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52" name="Picture 46" descr="http://t0.qlogo.cn/mbloghead/0dc3777aad67464c12ea/100"/>
                <p:cNvPicPr>
                  <a:picLocks noChangeAspect="1" noChangeArrowheads="1"/>
                </p:cNvPicPr>
                <p:nvPr/>
              </p:nvPicPr>
              <p:blipFill>
                <a:blip r:embed="rId23" cstate="print"/>
                <a:srcRect/>
                <a:stretch>
                  <a:fillRect/>
                </a:stretch>
              </p:blipFill>
              <p:spPr bwMode="auto">
                <a:xfrm>
                  <a:off x="3509905" y="5710743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53" name="Picture 48" descr="http://t0.qlogo.cn/mbloghead/ba7c48d1b96f4959b818/100"/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/>
                <a:stretch>
                  <a:fillRect/>
                </a:stretch>
              </p:blipFill>
              <p:spPr bwMode="auto">
                <a:xfrm>
                  <a:off x="6059864" y="5218757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54" name="Picture 50" descr="http://t0.qlogo.cn/mbloghead/737499a9d3fa063bad9c/100"/>
                <p:cNvPicPr>
                  <a:picLocks noChangeAspect="1" noChangeArrowheads="1"/>
                </p:cNvPicPr>
                <p:nvPr/>
              </p:nvPicPr>
              <p:blipFill>
                <a:blip r:embed="rId25" cstate="print"/>
                <a:srcRect/>
                <a:stretch>
                  <a:fillRect/>
                </a:stretch>
              </p:blipFill>
              <p:spPr bwMode="auto">
                <a:xfrm>
                  <a:off x="2839107" y="5240955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55" name="Picture 52" descr="http://t2.qlogo.cn/mbloghead/fdb6fa19dccca144c8ec/100"/>
                <p:cNvPicPr>
                  <a:picLocks noChangeAspect="1" noChangeArrowheads="1"/>
                </p:cNvPicPr>
                <p:nvPr/>
              </p:nvPicPr>
              <p:blipFill>
                <a:blip r:embed="rId26" cstate="print"/>
                <a:srcRect/>
                <a:stretch>
                  <a:fillRect/>
                </a:stretch>
              </p:blipFill>
              <p:spPr bwMode="auto">
                <a:xfrm>
                  <a:off x="2549339" y="4823367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56" name="Picture 54" descr="http://t3.qlogo.cn/mbloghead/0ba4fbd453401a2e855c/100"/>
                <p:cNvPicPr>
                  <a:picLocks noChangeAspect="1" noChangeArrowheads="1"/>
                </p:cNvPicPr>
                <p:nvPr/>
              </p:nvPicPr>
              <p:blipFill>
                <a:blip r:embed="rId27" cstate="print"/>
                <a:srcRect/>
                <a:stretch>
                  <a:fillRect/>
                </a:stretch>
              </p:blipFill>
              <p:spPr bwMode="auto">
                <a:xfrm>
                  <a:off x="2325757" y="4331381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57" name="Picture 56" descr="http://t2.qlogo.cn/mbloghead/a241849b052eee190856/100"/>
                <p:cNvPicPr>
                  <a:picLocks noChangeAspect="1" noChangeArrowheads="1"/>
                </p:cNvPicPr>
                <p:nvPr/>
              </p:nvPicPr>
              <p:blipFill>
                <a:blip r:embed="rId28" cstate="print"/>
                <a:srcRect/>
                <a:stretch>
                  <a:fillRect/>
                </a:stretch>
              </p:blipFill>
              <p:spPr bwMode="auto">
                <a:xfrm>
                  <a:off x="2259571" y="3466203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58" name="Picture 58" descr="http://t0.qlogo.cn/mbloghead/4370ca30e141bf56ee62/100"/>
                <p:cNvPicPr>
                  <a:picLocks noChangeAspect="1" noChangeArrowheads="1"/>
                </p:cNvPicPr>
                <p:nvPr/>
              </p:nvPicPr>
              <p:blipFill>
                <a:blip r:embed="rId29" cstate="print"/>
                <a:srcRect/>
                <a:stretch>
                  <a:fillRect/>
                </a:stretch>
              </p:blipFill>
              <p:spPr bwMode="auto">
                <a:xfrm>
                  <a:off x="2756508" y="3809395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59" name="Picture 60" descr="http://t2.qlogo.cn/mbloghead/51a6a3c9a93c81e99934/100"/>
                <p:cNvPicPr>
                  <a:picLocks noChangeAspect="1" noChangeArrowheads="1"/>
                </p:cNvPicPr>
                <p:nvPr/>
              </p:nvPicPr>
              <p:blipFill>
                <a:blip r:embed="rId30" cstate="print"/>
                <a:srcRect/>
                <a:stretch>
                  <a:fillRect/>
                </a:stretch>
              </p:blipFill>
              <p:spPr bwMode="auto">
                <a:xfrm>
                  <a:off x="6490185" y="4693070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60" name="Picture 62" descr="http://t2.qlogo.cn/mbloghead/3d52d99c4bd9de4c158c/100"/>
                <p:cNvPicPr>
                  <a:picLocks noChangeAspect="1" noChangeArrowheads="1"/>
                </p:cNvPicPr>
                <p:nvPr/>
              </p:nvPicPr>
              <p:blipFill>
                <a:blip r:embed="rId31" cstate="print"/>
                <a:srcRect/>
                <a:stretch>
                  <a:fillRect/>
                </a:stretch>
              </p:blipFill>
              <p:spPr bwMode="auto">
                <a:xfrm>
                  <a:off x="4900792" y="4457976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pic>
              <p:nvPicPr>
                <p:cNvPr id="61" name="Picture 64" descr="http://t1.qlogo.cn/mbloghead/6b5838b92507d2cffa56/100"/>
                <p:cNvPicPr>
                  <a:picLocks noChangeAspect="1" noChangeArrowheads="1"/>
                </p:cNvPicPr>
                <p:nvPr/>
              </p:nvPicPr>
              <p:blipFill>
                <a:blip r:embed="rId32" cstate="print"/>
                <a:srcRect/>
                <a:stretch>
                  <a:fillRect/>
                </a:stretch>
              </p:blipFill>
              <p:spPr bwMode="auto">
                <a:xfrm>
                  <a:off x="5480328" y="3831593"/>
                  <a:ext cx="554891" cy="499788"/>
                </a:xfrm>
                <a:prstGeom prst="ellipse">
                  <a:avLst/>
                </a:prstGeom>
                <a:noFill/>
                <a:ln w="63500" cap="rnd">
                  <a:noFill/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sp>
              <p:nvSpPr>
                <p:cNvPr id="62" name="等腰三角形 61"/>
                <p:cNvSpPr/>
                <p:nvPr/>
              </p:nvSpPr>
              <p:spPr>
                <a:xfrm rot="20640000">
                  <a:off x="3060006" y="3235211"/>
                  <a:ext cx="115907" cy="10439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63" name="等腰三角形 62"/>
                <p:cNvSpPr/>
                <p:nvPr/>
              </p:nvSpPr>
              <p:spPr>
                <a:xfrm rot="20940000">
                  <a:off x="3087903" y="3391806"/>
                  <a:ext cx="115907" cy="10439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64" name="等腰三角形 63"/>
                <p:cNvSpPr/>
                <p:nvPr/>
              </p:nvSpPr>
              <p:spPr>
                <a:xfrm>
                  <a:off x="3104230" y="3548402"/>
                  <a:ext cx="115907" cy="10439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65" name="等腰三角形 64"/>
                <p:cNvSpPr/>
                <p:nvPr/>
              </p:nvSpPr>
              <p:spPr>
                <a:xfrm>
                  <a:off x="4031488" y="4122587"/>
                  <a:ext cx="115907" cy="10439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66" name="等腰三角形 65"/>
                <p:cNvSpPr/>
                <p:nvPr/>
              </p:nvSpPr>
              <p:spPr>
                <a:xfrm rot="21360000">
                  <a:off x="3857627" y="4180129"/>
                  <a:ext cx="115907" cy="10439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67" name="等腰三角形 66"/>
                <p:cNvSpPr/>
                <p:nvPr/>
              </p:nvSpPr>
              <p:spPr>
                <a:xfrm>
                  <a:off x="3683766" y="4259043"/>
                  <a:ext cx="115907" cy="10439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68" name="等腰三角形 67"/>
                <p:cNvSpPr/>
                <p:nvPr/>
              </p:nvSpPr>
              <p:spPr>
                <a:xfrm rot="21420000">
                  <a:off x="3523153" y="4351109"/>
                  <a:ext cx="115907" cy="10439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69" name="等腰三角形 68"/>
                <p:cNvSpPr/>
                <p:nvPr/>
              </p:nvSpPr>
              <p:spPr>
                <a:xfrm>
                  <a:off x="3377129" y="4430023"/>
                  <a:ext cx="115907" cy="10439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70" name="等腰三角形 69"/>
                <p:cNvSpPr/>
                <p:nvPr/>
              </p:nvSpPr>
              <p:spPr>
                <a:xfrm rot="20820000">
                  <a:off x="3220137" y="4522090"/>
                  <a:ext cx="115907" cy="10439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71" name="等腰三角形 70"/>
                <p:cNvSpPr/>
                <p:nvPr/>
              </p:nvSpPr>
              <p:spPr>
                <a:xfrm rot="20880000">
                  <a:off x="3046276" y="4666765"/>
                  <a:ext cx="115907" cy="10439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72" name="等腰三角形 71"/>
                <p:cNvSpPr/>
                <p:nvPr/>
              </p:nvSpPr>
              <p:spPr>
                <a:xfrm>
                  <a:off x="4574524" y="4226984"/>
                  <a:ext cx="115907" cy="10439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73" name="等腰三角形 72"/>
                <p:cNvSpPr/>
                <p:nvPr/>
              </p:nvSpPr>
              <p:spPr>
                <a:xfrm>
                  <a:off x="4691343" y="4338340"/>
                  <a:ext cx="115907" cy="10439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74" name="等腰三角形 73"/>
                <p:cNvSpPr/>
                <p:nvPr/>
              </p:nvSpPr>
              <p:spPr>
                <a:xfrm>
                  <a:off x="4808162" y="4430023"/>
                  <a:ext cx="115907" cy="10439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75" name="等腰三角形 74"/>
                <p:cNvSpPr/>
                <p:nvPr/>
              </p:nvSpPr>
              <p:spPr>
                <a:xfrm>
                  <a:off x="5306467" y="4957764"/>
                  <a:ext cx="115907" cy="10439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76" name="等腰三角形 75"/>
                <p:cNvSpPr/>
                <p:nvPr/>
              </p:nvSpPr>
              <p:spPr>
                <a:xfrm>
                  <a:off x="5450667" y="5087639"/>
                  <a:ext cx="115907" cy="10439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77" name="等腰三角形 76"/>
                <p:cNvSpPr/>
                <p:nvPr/>
              </p:nvSpPr>
              <p:spPr>
                <a:xfrm>
                  <a:off x="5625896" y="5192857"/>
                  <a:ext cx="115907" cy="10439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78" name="等腰三角形 77"/>
                <p:cNvSpPr/>
                <p:nvPr/>
              </p:nvSpPr>
              <p:spPr>
                <a:xfrm>
                  <a:off x="5801124" y="5298076"/>
                  <a:ext cx="115907" cy="10439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79" name="等腰三角形 78"/>
                <p:cNvSpPr/>
                <p:nvPr/>
              </p:nvSpPr>
              <p:spPr>
                <a:xfrm rot="20100000">
                  <a:off x="5509077" y="4587851"/>
                  <a:ext cx="115907" cy="10439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80" name="等腰三角形 79"/>
                <p:cNvSpPr/>
                <p:nvPr/>
              </p:nvSpPr>
              <p:spPr>
                <a:xfrm rot="20040000">
                  <a:off x="5713510" y="4601003"/>
                  <a:ext cx="115907" cy="10439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81" name="等腰三角形 80"/>
                <p:cNvSpPr/>
                <p:nvPr/>
              </p:nvSpPr>
              <p:spPr>
                <a:xfrm rot="20640000">
                  <a:off x="5943957" y="4644573"/>
                  <a:ext cx="115907" cy="10439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82" name="等腰三角形 81"/>
                <p:cNvSpPr/>
                <p:nvPr/>
              </p:nvSpPr>
              <p:spPr>
                <a:xfrm rot="20580000">
                  <a:off x="6117818" y="4696771"/>
                  <a:ext cx="115907" cy="10439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83" name="等腰三角形 82"/>
                <p:cNvSpPr/>
                <p:nvPr/>
              </p:nvSpPr>
              <p:spPr>
                <a:xfrm rot="20820000">
                  <a:off x="6291678" y="4748970"/>
                  <a:ext cx="115907" cy="10439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84" name="等腰三角形 83"/>
                <p:cNvSpPr/>
                <p:nvPr/>
              </p:nvSpPr>
              <p:spPr>
                <a:xfrm rot="18480000">
                  <a:off x="7050830" y="3950785"/>
                  <a:ext cx="104397" cy="11590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85" name="等腰三角形 84"/>
                <p:cNvSpPr/>
                <p:nvPr/>
              </p:nvSpPr>
              <p:spPr>
                <a:xfrm rot="17700000">
                  <a:off x="7224691" y="3898176"/>
                  <a:ext cx="104397" cy="11590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86" name="等腰三角形 85"/>
                <p:cNvSpPr/>
                <p:nvPr/>
              </p:nvSpPr>
              <p:spPr>
                <a:xfrm rot="3180000">
                  <a:off x="7456506" y="3803640"/>
                  <a:ext cx="104397" cy="11590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  <p:sp>
              <p:nvSpPr>
                <p:cNvPr id="87" name="等腰三角形 86"/>
                <p:cNvSpPr/>
                <p:nvPr/>
              </p:nvSpPr>
              <p:spPr>
                <a:xfrm rot="2820000">
                  <a:off x="7630367" y="3699243"/>
                  <a:ext cx="104397" cy="115907"/>
                </a:xfrm>
                <a:prstGeom prst="triangl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noFill/>
                  </a:endParaRPr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5940151" y="3125705"/>
            <a:ext cx="2808313" cy="3319447"/>
            <a:chOff x="5940151" y="3125705"/>
            <a:chExt cx="2808313" cy="3319447"/>
          </a:xfrm>
        </p:grpSpPr>
        <p:sp>
          <p:nvSpPr>
            <p:cNvPr id="30" name="Rectangle 9"/>
            <p:cNvSpPr>
              <a:spLocks/>
            </p:cNvSpPr>
            <p:nvPr/>
          </p:nvSpPr>
          <p:spPr bwMode="auto">
            <a:xfrm>
              <a:off x="6444208" y="4186793"/>
              <a:ext cx="161582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  <a:sym typeface="Arial" pitchFamily="34" charset="0"/>
                </a:rPr>
                <a:t>个体影响力模型</a:t>
              </a:r>
              <a:endParaRPr lang="en-US" altLang="zh-CN" b="1" dirty="0">
                <a:solidFill>
                  <a:srgbClr val="FF0000"/>
                </a:solidFill>
                <a:sym typeface="Arial" pitchFamily="34" charset="0"/>
              </a:endParaRPr>
            </a:p>
          </p:txBody>
        </p:sp>
        <p:pic>
          <p:nvPicPr>
            <p:cNvPr id="88" name="Picture 3"/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151" y="3125705"/>
              <a:ext cx="2708485" cy="999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9" name="Rectangle 9"/>
            <p:cNvSpPr>
              <a:spLocks/>
            </p:cNvSpPr>
            <p:nvPr/>
          </p:nvSpPr>
          <p:spPr bwMode="auto">
            <a:xfrm>
              <a:off x="6961038" y="6168153"/>
              <a:ext cx="92333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  <a:sym typeface="Arial" pitchFamily="34" charset="0"/>
                </a:rPr>
                <a:t>情感建模</a:t>
              </a:r>
              <a:endParaRPr lang="en-US" altLang="zh-CN" b="1" dirty="0">
                <a:solidFill>
                  <a:srgbClr val="FF0000"/>
                </a:solidFill>
                <a:sym typeface="Arial" pitchFamily="34" charset="0"/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023" y="4795803"/>
              <a:ext cx="2585441" cy="1274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36787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323528" y="1196752"/>
            <a:ext cx="5328592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C00000"/>
                </a:solidFill>
                <a:latin typeface="Arial" pitchFamily="34" charset="0"/>
              </a:rPr>
              <a:t>社交网络数据建模</a:t>
            </a:r>
            <a:endParaRPr lang="zh-CN" altLang="en-US" sz="2000" b="1" dirty="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331640" y="1741518"/>
            <a:ext cx="7178177" cy="1111418"/>
          </a:xfrm>
          <a:prstGeom prst="rect">
            <a:avLst/>
          </a:prstGeom>
          <a:ln w="76200" cmpd="thickThin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社交网络信息数据建模：</a:t>
            </a: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针对社交网络信息数据多源并发、相互影响、内容演化的特点，拟在传统的信息检索的基础上，结合信息传播与演化模型与语义技术，实现对信息数据的建模</a:t>
            </a:r>
            <a:endParaRPr lang="zh-CN" altLang="en-US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1725024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 smtClean="0">
                <a:solidFill>
                  <a:srgbClr val="C00000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  <a:endParaRPr lang="zh-CN" altLang="en-US" sz="2400" b="1" dirty="0">
              <a:solidFill>
                <a:srgbClr val="C00000"/>
              </a:solidFill>
              <a:effectLst>
                <a:glow rad="228600">
                  <a:srgbClr val="ED7D31">
                    <a:satMod val="175000"/>
                    <a:alpha val="40000"/>
                  </a:srgb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2405913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  <a:endParaRPr lang="zh-CN" altLang="en-US" sz="15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1" y="3086802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</a:t>
            </a:r>
            <a:endParaRPr lang="zh-CN" altLang="en-US" sz="15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34925" y="188594"/>
            <a:ext cx="8929688" cy="683264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 smtClean="0"/>
              <a:t>科学问题</a:t>
            </a:r>
            <a:endParaRPr lang="zh-CN" altLang="en-US" dirty="0">
              <a:sym typeface="Calibri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1" y="3748386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隐私</a:t>
            </a:r>
            <a:endParaRPr lang="zh-CN" altLang="en-US" sz="15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虚尾箭头 4"/>
          <p:cNvSpPr/>
          <p:nvPr/>
        </p:nvSpPr>
        <p:spPr>
          <a:xfrm flipH="1">
            <a:off x="5178274" y="4183579"/>
            <a:ext cx="689870" cy="1160538"/>
          </a:xfrm>
          <a:prstGeom prst="strip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478114" y="3250935"/>
            <a:ext cx="3453926" cy="2842361"/>
            <a:chOff x="1478114" y="3250935"/>
            <a:chExt cx="3453926" cy="2842361"/>
          </a:xfrm>
        </p:grpSpPr>
        <p:sp>
          <p:nvSpPr>
            <p:cNvPr id="29" name="Rectangle 9"/>
            <p:cNvSpPr>
              <a:spLocks/>
            </p:cNvSpPr>
            <p:nvPr/>
          </p:nvSpPr>
          <p:spPr bwMode="auto">
            <a:xfrm>
              <a:off x="2453558" y="5785519"/>
              <a:ext cx="102592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000" b="1" dirty="0" smtClean="0">
                  <a:sym typeface="Arial" pitchFamily="34" charset="0"/>
                </a:rPr>
                <a:t>信息数据</a:t>
              </a:r>
              <a:endParaRPr lang="en-US" altLang="zh-CN" sz="2000" b="1" dirty="0">
                <a:sym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78114" y="3250935"/>
              <a:ext cx="1080000" cy="324000"/>
            </a:xfrm>
            <a:prstGeom prst="rect">
              <a:avLst/>
            </a:prstGeom>
            <a:solidFill>
              <a:srgbClr val="BA6E6E"/>
            </a:solidFill>
            <a:ln w="317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342900" indent="-342900">
                <a:lnSpc>
                  <a:spcPct val="120000"/>
                </a:lnSpc>
                <a:buFont typeface="Wingdings" pitchFamily="2" charset="2"/>
                <a:buChar char="Ø"/>
                <a:defRPr sz="1600" b="1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indent="0" algn="ctr">
                <a:buNone/>
              </a:pPr>
              <a:r>
                <a:rPr lang="zh-CN" altLang="en-US" sz="1400" dirty="0" smtClean="0">
                  <a:solidFill>
                    <a:schemeClr val="bg1"/>
                  </a:solidFill>
                </a:rPr>
                <a:t>多源并发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665105" y="3250935"/>
              <a:ext cx="1080000" cy="324000"/>
            </a:xfrm>
            <a:prstGeom prst="rect">
              <a:avLst/>
            </a:prstGeom>
            <a:solidFill>
              <a:srgbClr val="BA6E6E"/>
            </a:solidFill>
            <a:ln w="317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342900" indent="-342900">
                <a:lnSpc>
                  <a:spcPct val="120000"/>
                </a:lnSpc>
                <a:buFont typeface="Wingdings" pitchFamily="2" charset="2"/>
                <a:buChar char="Ø"/>
                <a:defRPr sz="1600" b="1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indent="0" algn="ctr">
                <a:buNone/>
              </a:pPr>
              <a:r>
                <a:rPr lang="zh-CN" altLang="en-US" sz="1400" dirty="0" smtClean="0">
                  <a:solidFill>
                    <a:schemeClr val="bg1"/>
                  </a:solidFill>
                </a:rPr>
                <a:t>相互影响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852040" y="3250935"/>
              <a:ext cx="1080000" cy="324000"/>
            </a:xfrm>
            <a:prstGeom prst="rect">
              <a:avLst/>
            </a:prstGeom>
            <a:solidFill>
              <a:srgbClr val="BA6E6E"/>
            </a:solidFill>
            <a:ln w="3175">
              <a:solidFill>
                <a:schemeClr val="accent5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342900" indent="-342900">
                <a:lnSpc>
                  <a:spcPct val="120000"/>
                </a:lnSpc>
                <a:buFont typeface="Wingdings" pitchFamily="2" charset="2"/>
                <a:buChar char="Ø"/>
                <a:defRPr sz="1600" b="1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indent="0" algn="ctr">
                <a:buNone/>
              </a:pPr>
              <a:r>
                <a:rPr lang="zh-CN" altLang="en-US" sz="1400" dirty="0" smtClean="0">
                  <a:solidFill>
                    <a:schemeClr val="bg1"/>
                  </a:solidFill>
                </a:rPr>
                <a:t>内容演化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1589462" y="4000174"/>
              <a:ext cx="3113081" cy="1486577"/>
              <a:chOff x="3320302" y="2574628"/>
              <a:chExt cx="4502092" cy="1956511"/>
            </a:xfrm>
          </p:grpSpPr>
          <p:grpSp>
            <p:nvGrpSpPr>
              <p:cNvPr id="91" name="组合 90"/>
              <p:cNvGrpSpPr/>
              <p:nvPr/>
            </p:nvGrpSpPr>
            <p:grpSpPr>
              <a:xfrm rot="21392520">
                <a:off x="3406780" y="2574628"/>
                <a:ext cx="747466" cy="609600"/>
                <a:chOff x="3406780" y="3050878"/>
                <a:chExt cx="747466" cy="609600"/>
              </a:xfrm>
              <a:solidFill>
                <a:srgbClr val="92D050"/>
              </a:solidFill>
            </p:grpSpPr>
            <p:sp>
              <p:nvSpPr>
                <p:cNvPr id="102" name="等腰三角形 101"/>
                <p:cNvSpPr/>
                <p:nvPr/>
              </p:nvSpPr>
              <p:spPr>
                <a:xfrm>
                  <a:off x="3406780" y="3050878"/>
                  <a:ext cx="233116" cy="247650"/>
                </a:xfrm>
                <a:prstGeom prst="triangle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3" name="等腰三角形 102"/>
                <p:cNvSpPr/>
                <p:nvPr/>
              </p:nvSpPr>
              <p:spPr>
                <a:xfrm>
                  <a:off x="3673480" y="3241378"/>
                  <a:ext cx="233116" cy="247650"/>
                </a:xfrm>
                <a:prstGeom prst="triangle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4" name="等腰三角形 103"/>
                <p:cNvSpPr/>
                <p:nvPr/>
              </p:nvSpPr>
              <p:spPr>
                <a:xfrm>
                  <a:off x="3921130" y="3412828"/>
                  <a:ext cx="233116" cy="247650"/>
                </a:xfrm>
                <a:prstGeom prst="triangle">
                  <a:avLst/>
                </a:prstGeom>
                <a:grpFill/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2" name="组合 91"/>
              <p:cNvGrpSpPr/>
              <p:nvPr/>
            </p:nvGrpSpPr>
            <p:grpSpPr>
              <a:xfrm rot="17049236">
                <a:off x="3251369" y="3852606"/>
                <a:ext cx="747466" cy="609600"/>
                <a:chOff x="3406780" y="3050878"/>
                <a:chExt cx="747466" cy="609600"/>
              </a:xfrm>
              <a:solidFill>
                <a:srgbClr val="7030A0"/>
              </a:solidFill>
            </p:grpSpPr>
            <p:sp>
              <p:nvSpPr>
                <p:cNvPr id="99" name="等腰三角形 98"/>
                <p:cNvSpPr/>
                <p:nvPr/>
              </p:nvSpPr>
              <p:spPr>
                <a:xfrm>
                  <a:off x="3406780" y="3050878"/>
                  <a:ext cx="233116" cy="247650"/>
                </a:xfrm>
                <a:prstGeom prst="triangle">
                  <a:avLst/>
                </a:prstGeom>
                <a:grpFill/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0" name="等腰三角形 99"/>
                <p:cNvSpPr/>
                <p:nvPr/>
              </p:nvSpPr>
              <p:spPr>
                <a:xfrm>
                  <a:off x="3673480" y="3241378"/>
                  <a:ext cx="233116" cy="247650"/>
                </a:xfrm>
                <a:prstGeom prst="triangle">
                  <a:avLst/>
                </a:prstGeom>
                <a:grpFill/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1" name="等腰三角形 100"/>
                <p:cNvSpPr/>
                <p:nvPr/>
              </p:nvSpPr>
              <p:spPr>
                <a:xfrm>
                  <a:off x="3921130" y="3412828"/>
                  <a:ext cx="233116" cy="247650"/>
                </a:xfrm>
                <a:prstGeom prst="triangle">
                  <a:avLst/>
                </a:prstGeom>
                <a:grpFill/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3" name="组合 92"/>
              <p:cNvGrpSpPr/>
              <p:nvPr/>
            </p:nvGrpSpPr>
            <p:grpSpPr>
              <a:xfrm>
                <a:off x="6280104" y="3777996"/>
                <a:ext cx="1542290" cy="479032"/>
                <a:chOff x="6280104" y="4311396"/>
                <a:chExt cx="1542290" cy="479032"/>
              </a:xfrm>
            </p:grpSpPr>
            <p:sp>
              <p:nvSpPr>
                <p:cNvPr id="94" name="等腰三角形 93"/>
                <p:cNvSpPr/>
                <p:nvPr/>
              </p:nvSpPr>
              <p:spPr>
                <a:xfrm rot="19080000">
                  <a:off x="6280104" y="4311396"/>
                  <a:ext cx="233116" cy="247650"/>
                </a:xfrm>
                <a:prstGeom prst="triangle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5" name="等腰三角形 94"/>
                <p:cNvSpPr/>
                <p:nvPr/>
              </p:nvSpPr>
              <p:spPr>
                <a:xfrm rot="19080000">
                  <a:off x="6594378" y="4404406"/>
                  <a:ext cx="233116" cy="247650"/>
                </a:xfrm>
                <a:prstGeom prst="triangle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" name="等腰三角形 95"/>
                <p:cNvSpPr/>
                <p:nvPr/>
              </p:nvSpPr>
              <p:spPr>
                <a:xfrm rot="19080000">
                  <a:off x="6884428" y="4485628"/>
                  <a:ext cx="233116" cy="247650"/>
                </a:xfrm>
                <a:prstGeom prst="triangle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7" name="等腰三角形 96"/>
                <p:cNvSpPr/>
                <p:nvPr/>
              </p:nvSpPr>
              <p:spPr>
                <a:xfrm rot="19080000">
                  <a:off x="7265428" y="4542778"/>
                  <a:ext cx="233116" cy="247650"/>
                </a:xfrm>
                <a:prstGeom prst="triangle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8" name="等腰三角形 97"/>
                <p:cNvSpPr/>
                <p:nvPr/>
              </p:nvSpPr>
              <p:spPr>
                <a:xfrm rot="18900000">
                  <a:off x="7589278" y="4504678"/>
                  <a:ext cx="233116" cy="247650"/>
                </a:xfrm>
                <a:prstGeom prst="triangle">
                  <a:avLst/>
                </a:prstGeom>
                <a:solidFill>
                  <a:srgbClr val="FFFF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2" name="AutoShape 2" descr="http://img2.imgtn.bdimg.com/it/u=2009715038,411832908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6138864" y="3039801"/>
            <a:ext cx="2434999" cy="3474510"/>
            <a:chOff x="6138864" y="3039801"/>
            <a:chExt cx="2434999" cy="3474510"/>
          </a:xfrm>
        </p:grpSpPr>
        <p:sp>
          <p:nvSpPr>
            <p:cNvPr id="30" name="Rectangle 9"/>
            <p:cNvSpPr>
              <a:spLocks/>
            </p:cNvSpPr>
            <p:nvPr/>
          </p:nvSpPr>
          <p:spPr bwMode="auto">
            <a:xfrm>
              <a:off x="7092280" y="6237312"/>
              <a:ext cx="92333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 dirty="0" smtClean="0">
                  <a:solidFill>
                    <a:srgbClr val="FF0000"/>
                  </a:solidFill>
                  <a:sym typeface="Arial" pitchFamily="34" charset="0"/>
                </a:rPr>
                <a:t>语义模型</a:t>
              </a:r>
              <a:endParaRPr lang="en-US" altLang="zh-CN" b="1" dirty="0">
                <a:solidFill>
                  <a:srgbClr val="FF0000"/>
                </a:solidFill>
                <a:sym typeface="Arial" pitchFamily="34" charset="0"/>
              </a:endParaRPr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4869160"/>
              <a:ext cx="2129655" cy="1311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8864" y="3039801"/>
              <a:ext cx="2370954" cy="1253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5" name="Rectangle 9"/>
            <p:cNvSpPr>
              <a:spLocks/>
            </p:cNvSpPr>
            <p:nvPr/>
          </p:nvSpPr>
          <p:spPr bwMode="auto">
            <a:xfrm>
              <a:off x="6382940" y="4293096"/>
              <a:ext cx="207749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sym typeface="Arial" pitchFamily="34" charset="0"/>
                </a:rPr>
                <a:t>信息传播与演化模型</a:t>
              </a:r>
              <a:endParaRPr lang="en-US" altLang="zh-CN" b="1" dirty="0">
                <a:solidFill>
                  <a:srgbClr val="FF0000"/>
                </a:solidFill>
                <a:sym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845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323528" y="1196752"/>
            <a:ext cx="5328592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C00000"/>
                </a:solidFill>
                <a:latin typeface="Arial" pitchFamily="34" charset="0"/>
              </a:rPr>
              <a:t>社交网络用户搜索意图理解</a:t>
            </a:r>
            <a:endParaRPr lang="zh-CN" altLang="en-US" sz="2000" b="1" dirty="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331640" y="1741518"/>
            <a:ext cx="7178177" cy="950318"/>
          </a:xfrm>
          <a:prstGeom prst="rect">
            <a:avLst/>
          </a:prstGeom>
          <a:ln w="76200" cmpd="thickThin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Arial" pitchFamily="34" charset="0"/>
              </a:rPr>
              <a:t>社交网络用户搜索意图</a:t>
            </a:r>
            <a:r>
              <a:rPr lang="zh-CN" altLang="en-US" b="1" dirty="0" smtClean="0">
                <a:solidFill>
                  <a:srgbClr val="C00000"/>
                </a:solidFill>
                <a:latin typeface="Arial" pitchFamily="34" charset="0"/>
              </a:rPr>
              <a:t>理解</a:t>
            </a:r>
            <a:r>
              <a:rPr lang="zh-CN" altLang="en-US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针对社交网络用户真实搜索意图难以理解的特点，拟采用结合用户场景位置信息和用户搜索历史偏好等方法，实现对用户搜索意图的理解</a:t>
            </a:r>
            <a:endParaRPr lang="zh-CN" altLang="en-US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1725024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2405913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rgbClr val="C00000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</a:p>
        </p:txBody>
      </p:sp>
      <p:sp>
        <p:nvSpPr>
          <p:cNvPr id="26" name="矩形 25"/>
          <p:cNvSpPr/>
          <p:nvPr/>
        </p:nvSpPr>
        <p:spPr>
          <a:xfrm>
            <a:off x="-1" y="3086802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</a:t>
            </a:r>
            <a:endParaRPr lang="zh-CN" altLang="en-US" sz="15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34925" y="188594"/>
            <a:ext cx="8929688" cy="683264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 smtClean="0"/>
              <a:t>科学问题</a:t>
            </a:r>
            <a:endParaRPr lang="zh-CN" altLang="en-US" dirty="0">
              <a:sym typeface="Calibri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1" y="3748386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隐私</a:t>
            </a:r>
            <a:endParaRPr lang="zh-CN" altLang="en-US" sz="15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虚尾箭头 4"/>
          <p:cNvSpPr/>
          <p:nvPr/>
        </p:nvSpPr>
        <p:spPr>
          <a:xfrm flipH="1">
            <a:off x="3635896" y="3770967"/>
            <a:ext cx="1008112" cy="1160538"/>
          </a:xfrm>
          <a:prstGeom prst="strip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365059" y="3164224"/>
            <a:ext cx="2148296" cy="2273468"/>
            <a:chOff x="1365059" y="3164224"/>
            <a:chExt cx="2148296" cy="2273468"/>
          </a:xfrm>
        </p:grpSpPr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3164224"/>
              <a:ext cx="1965691" cy="1965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" name="Rectangle 9"/>
            <p:cNvSpPr>
              <a:spLocks/>
            </p:cNvSpPr>
            <p:nvPr/>
          </p:nvSpPr>
          <p:spPr bwMode="auto">
            <a:xfrm>
              <a:off x="1365059" y="5129915"/>
              <a:ext cx="212682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000" b="1" dirty="0" smtClean="0">
                  <a:sym typeface="Arial" pitchFamily="34" charset="0"/>
                </a:rPr>
                <a:t>用户搜索意图</a:t>
              </a:r>
              <a:endParaRPr lang="en-US" altLang="zh-CN" sz="2000" b="1" dirty="0">
                <a:sym typeface="Arial" pitchFamily="34" charset="0"/>
              </a:endParaRPr>
            </a:p>
          </p:txBody>
        </p:sp>
      </p:grpSp>
      <p:sp>
        <p:nvSpPr>
          <p:cNvPr id="3" name="AutoShape 4" descr="http://img4.imgtn.bdimg.com/it/u=3002808621,3319031819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4.imgtn.bdimg.com/it/u=3002808621,3319031819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4920728" y="2861272"/>
            <a:ext cx="3467696" cy="3880096"/>
            <a:chOff x="4920728" y="2861272"/>
            <a:chExt cx="3467696" cy="3880096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0728" y="2861272"/>
              <a:ext cx="3467696" cy="12857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9" name="Rectangle 9"/>
            <p:cNvSpPr>
              <a:spLocks/>
            </p:cNvSpPr>
            <p:nvPr/>
          </p:nvSpPr>
          <p:spPr bwMode="auto">
            <a:xfrm>
              <a:off x="5591165" y="4177281"/>
              <a:ext cx="212682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sym typeface="Arial" pitchFamily="34" charset="0"/>
                </a:rPr>
                <a:t>用户场景位置信息</a:t>
              </a:r>
              <a:endParaRPr lang="en-US" altLang="zh-CN" sz="2000" b="1" dirty="0">
                <a:solidFill>
                  <a:srgbClr val="FF0000"/>
                </a:solidFill>
                <a:sym typeface="Arial" pitchFamily="34" charset="0"/>
              </a:endParaRPr>
            </a:p>
          </p:txBody>
        </p:sp>
        <p:pic>
          <p:nvPicPr>
            <p:cNvPr id="4103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5132" y="4975829"/>
              <a:ext cx="3433292" cy="14028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Rectangle 9"/>
            <p:cNvSpPr>
              <a:spLocks/>
            </p:cNvSpPr>
            <p:nvPr/>
          </p:nvSpPr>
          <p:spPr bwMode="auto">
            <a:xfrm>
              <a:off x="5658048" y="6433591"/>
              <a:ext cx="212682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sym typeface="Arial" pitchFamily="34" charset="0"/>
                </a:rPr>
                <a:t>用户搜索历史偏好</a:t>
              </a:r>
              <a:endParaRPr lang="en-US" altLang="zh-CN" sz="2000" b="1" dirty="0">
                <a:solidFill>
                  <a:srgbClr val="FF0000"/>
                </a:solidFill>
                <a:sym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85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323528" y="1196752"/>
            <a:ext cx="5328592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C00000"/>
                </a:solidFill>
                <a:latin typeface="Arial" pitchFamily="34" charset="0"/>
              </a:rPr>
              <a:t>搜索意图在搜索空间的快速匹配</a:t>
            </a:r>
            <a:endParaRPr lang="zh-CN" altLang="en-US" sz="2000" b="1" dirty="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331640" y="1741518"/>
            <a:ext cx="7178177" cy="1039410"/>
          </a:xfrm>
          <a:prstGeom prst="rect">
            <a:avLst/>
          </a:prstGeom>
          <a:ln w="76200" cmpd="thickThin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Arial" pitchFamily="34" charset="0"/>
              </a:rPr>
              <a:t>搜索意图在搜索空间的快速</a:t>
            </a:r>
            <a:r>
              <a:rPr lang="zh-CN" altLang="en-US" b="1" dirty="0" smtClean="0">
                <a:solidFill>
                  <a:srgbClr val="C00000"/>
                </a:solidFill>
                <a:latin typeface="Arial" pitchFamily="34" charset="0"/>
              </a:rPr>
              <a:t>匹配</a:t>
            </a:r>
            <a:r>
              <a:rPr lang="zh-CN" altLang="en-US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结合社交网络短文本、</a:t>
            </a:r>
            <a:r>
              <a:rPr lang="en-US" altLang="zh-CN" b="1" dirty="0" err="1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HashTag</a:t>
            </a: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等独有特点，拟研究更加快速准确的搜索算法，实现话题发现等搜索意图在实体</a:t>
            </a:r>
            <a:r>
              <a:rPr lang="en-US" altLang="zh-CN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/</a:t>
            </a:r>
            <a:r>
              <a:rPr lang="zh-CN" altLang="en-US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关系模型上进行快速的匹配和推理</a:t>
            </a:r>
          </a:p>
        </p:txBody>
      </p:sp>
      <p:sp>
        <p:nvSpPr>
          <p:cNvPr id="24" name="矩形 23"/>
          <p:cNvSpPr/>
          <p:nvPr/>
        </p:nvSpPr>
        <p:spPr>
          <a:xfrm>
            <a:off x="0" y="1725024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2405913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</a:p>
        </p:txBody>
      </p:sp>
      <p:sp>
        <p:nvSpPr>
          <p:cNvPr id="26" name="矩形 25"/>
          <p:cNvSpPr/>
          <p:nvPr/>
        </p:nvSpPr>
        <p:spPr>
          <a:xfrm>
            <a:off x="-1" y="3086802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rgbClr val="C00000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匹配</a:t>
            </a:r>
          </a:p>
        </p:txBody>
      </p: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34925" y="188594"/>
            <a:ext cx="8929688" cy="683264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 smtClean="0"/>
              <a:t>科学问题</a:t>
            </a:r>
            <a:endParaRPr lang="zh-CN" altLang="en-US" dirty="0">
              <a:sym typeface="Calibri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1" y="3748386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隐私</a:t>
            </a:r>
            <a:endParaRPr lang="zh-CN" altLang="en-US" sz="15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虚尾箭头 4"/>
          <p:cNvSpPr/>
          <p:nvPr/>
        </p:nvSpPr>
        <p:spPr>
          <a:xfrm flipH="1">
            <a:off x="4416672" y="3793728"/>
            <a:ext cx="1008112" cy="1160538"/>
          </a:xfrm>
          <a:prstGeom prst="striped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AutoShape 4" descr="http://img4.imgtn.bdimg.com/it/u=3002808621,3319031819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4.imgtn.bdimg.com/it/u=3002808621,3319031819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5492724" y="3051242"/>
            <a:ext cx="3600399" cy="1484971"/>
            <a:chOff x="2888698" y="2939873"/>
            <a:chExt cx="4146091" cy="1484971"/>
          </a:xfrm>
        </p:grpSpPr>
        <p:grpSp>
          <p:nvGrpSpPr>
            <p:cNvPr id="59" name="组合 58"/>
            <p:cNvGrpSpPr/>
            <p:nvPr/>
          </p:nvGrpSpPr>
          <p:grpSpPr>
            <a:xfrm>
              <a:off x="2888698" y="2939873"/>
              <a:ext cx="4146091" cy="1224833"/>
              <a:chOff x="1619672" y="2996952"/>
              <a:chExt cx="4146091" cy="1224833"/>
            </a:xfrm>
          </p:grpSpPr>
          <p:pic>
            <p:nvPicPr>
              <p:cNvPr id="61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2996952"/>
                <a:ext cx="4146091" cy="12248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2" name="矩形 61"/>
              <p:cNvSpPr/>
              <p:nvPr/>
            </p:nvSpPr>
            <p:spPr>
              <a:xfrm>
                <a:off x="3995936" y="2996952"/>
                <a:ext cx="1769827" cy="231003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3631076" y="4117067"/>
              <a:ext cx="27982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prstClr val="black"/>
                  </a:solidFill>
                </a:rPr>
                <a:t>新浪微博限定输入为</a:t>
              </a:r>
              <a:r>
                <a:rPr lang="en-US" altLang="zh-CN" sz="1400" dirty="0" smtClean="0">
                  <a:solidFill>
                    <a:prstClr val="black"/>
                  </a:solidFill>
                </a:rPr>
                <a:t>140</a:t>
              </a:r>
              <a:r>
                <a:rPr lang="zh-CN" altLang="en-US" sz="1400" dirty="0" smtClean="0">
                  <a:solidFill>
                    <a:prstClr val="black"/>
                  </a:solidFill>
                </a:rPr>
                <a:t>字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420715" y="4748778"/>
            <a:ext cx="3744416" cy="1660063"/>
            <a:chOff x="1619671" y="4653136"/>
            <a:chExt cx="3744416" cy="1660063"/>
          </a:xfrm>
        </p:grpSpPr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1" y="4653136"/>
              <a:ext cx="3744416" cy="1352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TextBox 64"/>
            <p:cNvSpPr txBox="1"/>
            <p:nvPr/>
          </p:nvSpPr>
          <p:spPr>
            <a:xfrm>
              <a:off x="2336349" y="6005422"/>
              <a:ext cx="24299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prstClr val="black"/>
                  </a:solidFill>
                </a:rPr>
                <a:t>新浪微博中的</a:t>
              </a:r>
              <a:r>
                <a:rPr lang="en-US" altLang="zh-CN" sz="1400" dirty="0" err="1" smtClean="0">
                  <a:solidFill>
                    <a:prstClr val="black"/>
                  </a:solidFill>
                </a:rPr>
                <a:t>Hashtag</a:t>
              </a:r>
              <a:r>
                <a:rPr lang="en-US" altLang="zh-CN" sz="1400" dirty="0" smtClean="0">
                  <a:solidFill>
                    <a:prstClr val="black"/>
                  </a:solidFill>
                </a:rPr>
                <a:t> 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66" name="矩形 65"/>
          <p:cNvSpPr/>
          <p:nvPr/>
        </p:nvSpPr>
        <p:spPr>
          <a:xfrm>
            <a:off x="5815503" y="4964802"/>
            <a:ext cx="901357" cy="23100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835696" y="4954266"/>
            <a:ext cx="2993308" cy="1837624"/>
            <a:chOff x="2082748" y="4954266"/>
            <a:chExt cx="2993308" cy="1837624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748" y="4954266"/>
              <a:ext cx="2993308" cy="1566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2195736" y="6453336"/>
              <a:ext cx="2429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002060"/>
                  </a:solidFill>
                </a:rPr>
                <a:t>搜索空间</a:t>
              </a:r>
              <a:endParaRPr lang="zh-CN" altLang="en-US" sz="1400" b="1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862721" y="2919820"/>
            <a:ext cx="2429998" cy="1332591"/>
            <a:chOff x="1862721" y="2919820"/>
            <a:chExt cx="2429998" cy="1332591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33" t="16551"/>
            <a:stretch/>
          </p:blipFill>
          <p:spPr bwMode="auto">
            <a:xfrm>
              <a:off x="2244143" y="2919820"/>
              <a:ext cx="1758639" cy="1029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1862721" y="3913857"/>
              <a:ext cx="24299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002060"/>
                  </a:solidFill>
                </a:rPr>
                <a:t>搜索意图</a:t>
              </a:r>
              <a:endParaRPr lang="zh-CN" altLang="en-US" sz="14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2" name="左弧形箭头 1"/>
          <p:cNvSpPr/>
          <p:nvPr/>
        </p:nvSpPr>
        <p:spPr>
          <a:xfrm>
            <a:off x="1691680" y="3573015"/>
            <a:ext cx="360040" cy="1622789"/>
          </a:xfrm>
          <a:prstGeom prst="curved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83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6" grpId="0" animBg="1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323528" y="1196752"/>
            <a:ext cx="5328592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C00000"/>
                </a:solidFill>
                <a:latin typeface="Arial" pitchFamily="34" charset="0"/>
              </a:rPr>
              <a:t>搜索意图在搜索空间的快速匹配</a:t>
            </a:r>
            <a:endParaRPr lang="zh-CN" altLang="en-US" sz="2000" b="1" dirty="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331640" y="1741518"/>
            <a:ext cx="7178177" cy="1039410"/>
          </a:xfrm>
          <a:prstGeom prst="rect">
            <a:avLst/>
          </a:prstGeom>
          <a:ln w="76200" cmpd="thickThin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 smtClean="0">
                <a:solidFill>
                  <a:srgbClr val="C00000"/>
                </a:solidFill>
                <a:latin typeface="Arial" pitchFamily="34" charset="0"/>
              </a:rPr>
              <a:t>结合语义的智慧快速匹配</a:t>
            </a:r>
            <a:r>
              <a:rPr lang="zh-CN" altLang="en-US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结合知识图谱和维基百科技术，拟研究查询扩展技术，</a:t>
            </a:r>
            <a:r>
              <a:rPr lang="zh-CN" altLang="en-US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实现用户搜索意图表示</a:t>
            </a: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在搜索空间的智慧搜索</a:t>
            </a:r>
            <a:endParaRPr lang="zh-CN" altLang="en-US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1725024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2405913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</a:p>
        </p:txBody>
      </p:sp>
      <p:sp>
        <p:nvSpPr>
          <p:cNvPr id="26" name="矩形 25"/>
          <p:cNvSpPr/>
          <p:nvPr/>
        </p:nvSpPr>
        <p:spPr>
          <a:xfrm>
            <a:off x="-1" y="3086802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rgbClr val="C00000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匹配</a:t>
            </a:r>
          </a:p>
        </p:txBody>
      </p: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34925" y="188594"/>
            <a:ext cx="8929688" cy="683264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 smtClean="0"/>
              <a:t>科学问题</a:t>
            </a:r>
            <a:endParaRPr lang="zh-CN" altLang="en-US" dirty="0">
              <a:sym typeface="Calibri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1" y="3748386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隐私</a:t>
            </a:r>
            <a:endParaRPr lang="zh-CN" altLang="en-US" sz="1500" b="1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AutoShape 4" descr="http://img4.imgtn.bdimg.com/it/u=3002808621,3319031819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4.imgtn.bdimg.com/it/u=3002808621,3319031819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99963"/>
            <a:ext cx="627697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矩形 27"/>
          <p:cNvSpPr/>
          <p:nvPr/>
        </p:nvSpPr>
        <p:spPr>
          <a:xfrm>
            <a:off x="1332155" y="3338494"/>
            <a:ext cx="1223622" cy="40919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直角上箭头 28"/>
          <p:cNvSpPr/>
          <p:nvPr/>
        </p:nvSpPr>
        <p:spPr>
          <a:xfrm rot="5400000">
            <a:off x="1472447" y="4073863"/>
            <a:ext cx="1073966" cy="660644"/>
          </a:xfrm>
          <a:prstGeom prst="bentUpArrow">
            <a:avLst>
              <a:gd name="adj1" fmla="val 25000"/>
              <a:gd name="adj2" fmla="val 26454"/>
              <a:gd name="adj3" fmla="val 2790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339752" y="4026759"/>
            <a:ext cx="1296144" cy="1654234"/>
            <a:chOff x="2555776" y="3234671"/>
            <a:chExt cx="1296144" cy="1654234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3234671"/>
              <a:ext cx="1238250" cy="137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2555776" y="4581128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prstClr val="black"/>
                  </a:solidFill>
                </a:rPr>
                <a:t>外部资源库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505994" y="4619060"/>
            <a:ext cx="1138014" cy="910427"/>
            <a:chOff x="3722018" y="3977897"/>
            <a:chExt cx="1138014" cy="910427"/>
          </a:xfrm>
        </p:grpSpPr>
        <p:sp>
          <p:nvSpPr>
            <p:cNvPr id="34" name="右箭头 33"/>
            <p:cNvSpPr/>
            <p:nvPr/>
          </p:nvSpPr>
          <p:spPr>
            <a:xfrm>
              <a:off x="3923928" y="3977897"/>
              <a:ext cx="762223" cy="387207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22018" y="4365104"/>
              <a:ext cx="11380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prstClr val="black"/>
                  </a:solidFill>
                </a:rPr>
                <a:t>在外部资源库中搜索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162661" y="3904536"/>
            <a:ext cx="2281547" cy="2620808"/>
            <a:chOff x="4513911" y="3262651"/>
            <a:chExt cx="2281547" cy="2620808"/>
          </a:xfrm>
        </p:grpSpPr>
        <p:pic>
          <p:nvPicPr>
            <p:cNvPr id="3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3262651"/>
              <a:ext cx="1579776" cy="2254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TextBox 37"/>
            <p:cNvSpPr txBox="1"/>
            <p:nvPr/>
          </p:nvSpPr>
          <p:spPr>
            <a:xfrm>
              <a:off x="4513911" y="5575682"/>
              <a:ext cx="22815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prstClr val="black"/>
                  </a:solidFill>
                </a:rPr>
                <a:t>查询密切相关词为“总统”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6084168" y="4771460"/>
            <a:ext cx="1008112" cy="910427"/>
            <a:chOff x="3851920" y="3977897"/>
            <a:chExt cx="1008112" cy="910427"/>
          </a:xfrm>
        </p:grpSpPr>
        <p:sp>
          <p:nvSpPr>
            <p:cNvPr id="40" name="右箭头 39"/>
            <p:cNvSpPr/>
            <p:nvPr/>
          </p:nvSpPr>
          <p:spPr>
            <a:xfrm>
              <a:off x="3923928" y="3977897"/>
              <a:ext cx="762223" cy="387207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51920" y="4365104"/>
              <a:ext cx="10081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prstClr val="black"/>
                  </a:solidFill>
                </a:rPr>
                <a:t>添加</a:t>
              </a:r>
              <a:r>
                <a:rPr lang="zh-CN" altLang="en-US" sz="1400" b="1" dirty="0" smtClean="0">
                  <a:solidFill>
                    <a:prstClr val="black"/>
                  </a:solidFill>
                </a:rPr>
                <a:t>总统</a:t>
              </a:r>
              <a:r>
                <a:rPr lang="zh-CN" altLang="en-US" sz="1400" dirty="0" smtClean="0">
                  <a:solidFill>
                    <a:prstClr val="black"/>
                  </a:solidFill>
                </a:rPr>
                <a:t>进行查询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948264" y="4179995"/>
            <a:ext cx="1937567" cy="2436728"/>
            <a:chOff x="6954912" y="3569049"/>
            <a:chExt cx="1937567" cy="2956295"/>
          </a:xfrm>
        </p:grpSpPr>
        <p:pic>
          <p:nvPicPr>
            <p:cNvPr id="43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4912" y="3569049"/>
              <a:ext cx="1937567" cy="2622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7308304" y="6217567"/>
              <a:ext cx="1512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prstClr val="black"/>
                  </a:solidFill>
                </a:rPr>
                <a:t>更好的检索结果</a:t>
              </a:r>
              <a:endParaRPr lang="zh-CN" altLang="en-US" sz="14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9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8001" y="1413322"/>
            <a:ext cx="3096468" cy="4607966"/>
          </a:xfrm>
          <a:prstGeom prst="rect">
            <a:avLst/>
          </a:prstGeom>
          <a:solidFill>
            <a:srgbClr val="FFFAD9"/>
          </a:solidFill>
          <a:ln w="28575">
            <a:noFill/>
            <a:prstDash val="solid"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180000" tIns="216000" rIns="180000"/>
          <a:lstStyle/>
          <a:p>
            <a:pPr marL="952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zh-CN" altLang="en-US" sz="3000" b="1" spc="50" dirty="0">
                <a:ln w="11430"/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rPr>
              <a:t>在线社交网络     </a:t>
            </a:r>
            <a:r>
              <a:rPr lang="en-US" altLang="zh-CN" sz="3000" b="1" spc="50" dirty="0">
                <a:ln w="11430"/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rPr>
              <a:t>    </a:t>
            </a:r>
          </a:p>
          <a:p>
            <a:pPr marL="952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3200" b="1" dirty="0">
                <a:solidFill>
                  <a:srgbClr val="0070C0"/>
                </a:solidFill>
                <a:latin typeface="华文中宋" pitchFamily="2" charset="-122"/>
                <a:ea typeface="华文中宋" pitchFamily="2" charset="-122"/>
              </a:rPr>
              <a:t>   </a:t>
            </a:r>
            <a:r>
              <a:rPr lang="zh-CN" altLang="en-US" sz="2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</a:rPr>
              <a:t>一种在信息网络上由</a:t>
            </a:r>
            <a:r>
              <a:rPr lang="zh-CN" altLang="en-US" sz="2200" b="1" dirty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/>
              </a:rPr>
              <a:t>社会个体集合</a:t>
            </a:r>
            <a:r>
              <a:rPr lang="zh-CN" altLang="en-US" sz="2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</a:rPr>
              <a:t>及个体之间的</a:t>
            </a:r>
            <a:r>
              <a:rPr lang="zh-CN" altLang="en-US" sz="2200" b="1" dirty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/>
              </a:rPr>
              <a:t>连接关系</a:t>
            </a:r>
            <a:r>
              <a:rPr lang="zh-CN" altLang="en-US" sz="2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</a:rPr>
              <a:t>构成的社会性结构。   </a:t>
            </a:r>
            <a:endParaRPr lang="en-US" altLang="zh-CN" sz="2200" b="1" dirty="0">
              <a:solidFill>
                <a:prstClr val="black">
                  <a:lumMod val="85000"/>
                  <a:lumOff val="15000"/>
                </a:prstClr>
              </a:solidFill>
              <a:latin typeface="微软雅黑"/>
            </a:endParaRPr>
          </a:p>
        </p:txBody>
      </p:sp>
      <p:sp>
        <p:nvSpPr>
          <p:cNvPr id="32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/>
              <a:t>社交网络的</a:t>
            </a:r>
            <a:r>
              <a:rPr lang="zh-CN" altLang="en-US" dirty="0" smtClean="0"/>
              <a:t>定义</a:t>
            </a:r>
            <a:endParaRPr dirty="0"/>
          </a:p>
        </p:txBody>
      </p:sp>
      <p:sp>
        <p:nvSpPr>
          <p:cNvPr id="11269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fld id="{DEBDC6DE-5B8D-43FE-A428-1B65EEB8BE3D}" type="slidenum">
              <a:rPr lang="zh-CN" altLang="en-US" sz="1200" b="0">
                <a:solidFill>
                  <a:srgbClr val="898989"/>
                </a:solidFill>
                <a:latin typeface="Calibri" pitchFamily="34" charset="0"/>
              </a:rPr>
              <a:pPr/>
              <a:t>4</a:t>
            </a:fld>
            <a:endParaRPr lang="zh-CN" altLang="en-US" sz="1200" b="0">
              <a:solidFill>
                <a:srgbClr val="898989"/>
              </a:solidFill>
              <a:latin typeface="Calibri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412347" y="1412776"/>
            <a:ext cx="5552141" cy="4607966"/>
            <a:chOff x="3412347" y="1412776"/>
            <a:chExt cx="5552141" cy="4607966"/>
          </a:xfrm>
        </p:grpSpPr>
        <p:pic>
          <p:nvPicPr>
            <p:cNvPr id="1126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347" y="1412776"/>
              <a:ext cx="5552141" cy="4607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CFFFB"/>
                </a:clrFrom>
                <a:clrTo>
                  <a:srgbClr val="FCFF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1556792"/>
              <a:ext cx="720080" cy="6308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336" y="4293096"/>
              <a:ext cx="1008509" cy="432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7" descr="C:\Users\lenovo\Pictures\youtub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976" y="4212858"/>
              <a:ext cx="1247930" cy="512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5" descr="C:\Users\lenovo\Pictures\2.pn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4848" y="5033938"/>
              <a:ext cx="1022736" cy="77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7" descr="http://pic14.nipic.com/20110427/1898385_221121122000_2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7894" y="5239544"/>
              <a:ext cx="1342047" cy="55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63346387"/>
      </p:ext>
    </p:extLst>
  </p:cSld>
  <p:clrMapOvr>
    <a:masterClrMapping/>
  </p:clrMapOvr>
  <p:transition advTm="84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323528" y="1196752"/>
            <a:ext cx="5328592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C00000"/>
                </a:solidFill>
                <a:latin typeface="Arial" pitchFamily="34" charset="0"/>
              </a:rPr>
              <a:t>社交网络搜索过程中情报发现与隐私保护</a:t>
            </a:r>
            <a:endParaRPr lang="zh-CN" altLang="en-US" sz="2000" b="1" dirty="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331640" y="1741518"/>
            <a:ext cx="7178177" cy="1039410"/>
          </a:xfrm>
          <a:prstGeom prst="rect">
            <a:avLst/>
          </a:prstGeom>
          <a:ln w="76200" cmpd="thickThin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Arial" pitchFamily="34" charset="0"/>
              </a:rPr>
              <a:t>社交网络搜索过程中情报发现</a:t>
            </a:r>
            <a:r>
              <a:rPr lang="zh-CN" altLang="en-US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zh-CN" altLang="en-US" b="1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针对社交网络用户在跨社交平台中出现的特点，面向情报获取需求，拟采用协同搜索等技术，进行有价值情报的挖掘与搜索</a:t>
            </a:r>
            <a:endParaRPr lang="zh-CN" altLang="en-US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1725024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2405913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</a:p>
        </p:txBody>
      </p:sp>
      <p:sp>
        <p:nvSpPr>
          <p:cNvPr id="26" name="矩形 25"/>
          <p:cNvSpPr/>
          <p:nvPr/>
        </p:nvSpPr>
        <p:spPr>
          <a:xfrm>
            <a:off x="-1" y="3086802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</a:t>
            </a:r>
          </a:p>
        </p:txBody>
      </p: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34925" y="188594"/>
            <a:ext cx="8929688" cy="683264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 smtClean="0"/>
              <a:t>科学问题</a:t>
            </a:r>
            <a:endParaRPr lang="zh-CN" altLang="en-US" dirty="0">
              <a:sym typeface="Calibri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1" y="3748386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rgbClr val="C00000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隐私</a:t>
            </a:r>
          </a:p>
        </p:txBody>
      </p:sp>
      <p:sp>
        <p:nvSpPr>
          <p:cNvPr id="3" name="AutoShape 4" descr="http://img4.imgtn.bdimg.com/it/u=3002808621,3319031819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4.imgtn.bdimg.com/it/u=3002808621,3319031819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96054"/>
            <a:ext cx="6890145" cy="2994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ctangle 9"/>
          <p:cNvSpPr>
            <a:spLocks/>
          </p:cNvSpPr>
          <p:nvPr/>
        </p:nvSpPr>
        <p:spPr bwMode="auto">
          <a:xfrm>
            <a:off x="3492004" y="6239000"/>
            <a:ext cx="36521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sym typeface="Arial" pitchFamily="34" charset="0"/>
              </a:rPr>
              <a:t>基于协同搜索的关键情报获取</a:t>
            </a:r>
            <a:endParaRPr lang="en-US" altLang="zh-CN" sz="2000" b="1" dirty="0">
              <a:solidFill>
                <a:srgbClr val="FF0000"/>
              </a:solidFill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97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323528" y="1196752"/>
            <a:ext cx="5328592" cy="43204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C00000"/>
                </a:solidFill>
                <a:latin typeface="Arial" pitchFamily="34" charset="0"/>
              </a:rPr>
              <a:t>社交网络搜索过程中情报发现与隐私保护</a:t>
            </a:r>
            <a:endParaRPr lang="zh-CN" altLang="en-US" sz="2000" b="1" dirty="0">
              <a:solidFill>
                <a:srgbClr val="C00000"/>
              </a:solidFill>
              <a:latin typeface="Arial" pitchFamily="34" charset="0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331640" y="1741518"/>
            <a:ext cx="7178177" cy="1039410"/>
          </a:xfrm>
          <a:prstGeom prst="rect">
            <a:avLst/>
          </a:prstGeom>
          <a:ln w="76200" cmpd="thickThin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rgbClr val="C00000"/>
                </a:solidFill>
                <a:latin typeface="Arial" pitchFamily="34" charset="0"/>
              </a:rPr>
              <a:t>社交网络搜索过程</a:t>
            </a:r>
            <a:r>
              <a:rPr lang="zh-CN" altLang="en-US" b="1" dirty="0" smtClean="0">
                <a:solidFill>
                  <a:srgbClr val="C00000"/>
                </a:solidFill>
                <a:latin typeface="Arial" pitchFamily="34" charset="0"/>
              </a:rPr>
              <a:t>中隐私保护</a:t>
            </a:r>
            <a:r>
              <a:rPr lang="zh-CN" altLang="en-US" b="1" dirty="0" smtClean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zh-CN" altLang="en-US" b="1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针对社交网络用户数据在大数据分析技术下，传统匿名保护手段失效的情况，研究新型的隐私保护理论与方法，对用户的隐私进行保护</a:t>
            </a:r>
            <a:endParaRPr lang="zh-CN" altLang="en-US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0" y="1725024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2405913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理解</a:t>
            </a:r>
          </a:p>
        </p:txBody>
      </p:sp>
      <p:sp>
        <p:nvSpPr>
          <p:cNvPr id="26" name="矩形 25"/>
          <p:cNvSpPr/>
          <p:nvPr/>
        </p:nvSpPr>
        <p:spPr>
          <a:xfrm>
            <a:off x="-1" y="3086802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1500" b="1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匹配</a:t>
            </a:r>
          </a:p>
        </p:txBody>
      </p:sp>
      <p:sp>
        <p:nvSpPr>
          <p:cNvPr id="23" name="标题 1"/>
          <p:cNvSpPr>
            <a:spLocks noGrp="1"/>
          </p:cNvSpPr>
          <p:nvPr>
            <p:ph type="title"/>
          </p:nvPr>
        </p:nvSpPr>
        <p:spPr>
          <a:xfrm>
            <a:off x="34925" y="188594"/>
            <a:ext cx="8929688" cy="683264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eaLnBrk="1" hangingPunct="1">
              <a:lnSpc>
                <a:spcPct val="120000"/>
              </a:lnSpc>
            </a:pPr>
            <a:r>
              <a:rPr lang="zh-CN" altLang="en-US" dirty="0" smtClean="0"/>
              <a:t>科学问题</a:t>
            </a:r>
            <a:endParaRPr lang="zh-CN" altLang="en-US" dirty="0">
              <a:sym typeface="Calibri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-1" y="3748386"/>
            <a:ext cx="1221043" cy="544710"/>
          </a:xfrm>
          <a:prstGeom prst="rect">
            <a:avLst/>
          </a:prstGeom>
          <a:solidFill>
            <a:schemeClr val="accent4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algn="ctr" defTabSz="66675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b="1" dirty="0">
                <a:solidFill>
                  <a:srgbClr val="C00000"/>
                </a:solidFill>
                <a:effectLst>
                  <a:glow rad="228600">
                    <a:srgbClr val="ED7D31">
                      <a:satMod val="175000"/>
                      <a:alpha val="4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隐私</a:t>
            </a:r>
          </a:p>
        </p:txBody>
      </p:sp>
      <p:sp>
        <p:nvSpPr>
          <p:cNvPr id="3" name="AutoShape 4" descr="http://img4.imgtn.bdimg.com/it/u=3002808621,3319031819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http://img4.imgtn.bdimg.com/it/u=3002808621,3319031819&amp;fm=21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Rectangle 9"/>
          <p:cNvSpPr>
            <a:spLocks/>
          </p:cNvSpPr>
          <p:nvPr/>
        </p:nvSpPr>
        <p:spPr bwMode="auto">
          <a:xfrm>
            <a:off x="1761190" y="6526978"/>
            <a:ext cx="446931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Arial" pitchFamily="34" charset="0"/>
              </a:rPr>
              <a:t>社交网络搜索过程</a:t>
            </a:r>
            <a:r>
              <a:rPr lang="zh-CN" altLang="en-US" sz="2000" b="1" dirty="0" smtClean="0">
                <a:solidFill>
                  <a:srgbClr val="C00000"/>
                </a:solidFill>
                <a:latin typeface="Arial" pitchFamily="34" charset="0"/>
              </a:rPr>
              <a:t>中的隐私保护技术</a:t>
            </a:r>
            <a:endParaRPr lang="en-US" altLang="zh-CN" sz="2000" b="1" dirty="0">
              <a:solidFill>
                <a:srgbClr val="FF0000"/>
              </a:solidFill>
              <a:sym typeface="Arial" pitchFamily="34" charset="0"/>
            </a:endParaRPr>
          </a:p>
        </p:txBody>
      </p:sp>
      <p:sp>
        <p:nvSpPr>
          <p:cNvPr id="13" name="圆角矩形 12"/>
          <p:cNvSpPr/>
          <p:nvPr/>
        </p:nvSpPr>
        <p:spPr bwMode="gray">
          <a:xfrm>
            <a:off x="1475656" y="3060057"/>
            <a:ext cx="4124765" cy="3161904"/>
          </a:xfrm>
          <a:prstGeom prst="roundRect">
            <a:avLst>
              <a:gd name="adj" fmla="val 7398"/>
            </a:avLst>
          </a:prstGeom>
          <a:noFill/>
          <a:ln w="38100">
            <a:solidFill>
              <a:schemeClr val="accent2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360626"/>
              </p:ext>
            </p:extLst>
          </p:nvPr>
        </p:nvGraphicFramePr>
        <p:xfrm>
          <a:off x="1689034" y="3154666"/>
          <a:ext cx="3581402" cy="3017314"/>
        </p:xfrm>
        <a:graphic>
          <a:graphicData uri="http://schemas.openxmlformats.org/drawingml/2006/table">
            <a:tbl>
              <a:tblPr firstRow="1" bandRow="1"/>
              <a:tblGrid>
                <a:gridCol w="688222"/>
                <a:gridCol w="1474761"/>
                <a:gridCol w="923548"/>
                <a:gridCol w="494871"/>
              </a:tblGrid>
              <a:tr h="25037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100" dirty="0" smtClean="0"/>
                        <a:t>用户</a:t>
                      </a:r>
                      <a:endParaRPr lang="zh-CN" altLang="en-US" sz="11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100" dirty="0" smtClean="0"/>
                        <a:t>查询关键词</a:t>
                      </a:r>
                      <a:endParaRPr lang="zh-CN" altLang="en-US" sz="11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zh-CN" altLang="en-US" sz="1100" dirty="0" smtClean="0"/>
                        <a:t>查询时间</a:t>
                      </a:r>
                      <a:endParaRPr lang="zh-CN" altLang="en-US" sz="11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100" dirty="0" smtClean="0"/>
                        <a:t>…</a:t>
                      </a:r>
                      <a:endParaRPr lang="zh-CN" altLang="en-US" sz="11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086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r>
                        <a:rPr lang="en-US" altLang="zh-CN" sz="1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r>
                        <a:rPr lang="zh-CN" altLang="en-US" sz="10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加菲猫的快乐生活</a:t>
                      </a:r>
                      <a:endParaRPr lang="zh-CN" altLang="en-US" sz="1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r>
                        <a:rPr lang="en-US" altLang="zh-CN" sz="1000" dirty="0" smtClean="0"/>
                        <a:t>0104</a:t>
                      </a:r>
                      <a:endParaRPr lang="zh-CN" alt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29649"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0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</a:p>
                    <a:p>
                      <a:endParaRPr lang="zh-CN" altLang="en-US" sz="1000" b="1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000" dirty="0"/>
                    </a:p>
                  </a:txBody>
                  <a:tcPr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086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r>
                        <a:rPr lang="en-US" altLang="zh-CN" sz="1000" dirty="0" smtClean="0">
                          <a:solidFill>
                            <a:srgbClr val="FF0000"/>
                          </a:solidFill>
                        </a:rPr>
                        <a:t>4417749</a:t>
                      </a:r>
                      <a:endParaRPr lang="zh-CN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r>
                        <a:rPr lang="en-US" altLang="zh-CN" sz="10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60</a:t>
                      </a:r>
                      <a:r>
                        <a:rPr lang="zh-CN" altLang="en-US" sz="10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岁单身男性</a:t>
                      </a:r>
                      <a:endParaRPr lang="zh-CN" altLang="en-US" sz="1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r>
                        <a:rPr lang="en-US" altLang="zh-CN" sz="1000" dirty="0" smtClean="0"/>
                        <a:t>0201</a:t>
                      </a:r>
                      <a:endParaRPr lang="zh-CN" alt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086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r>
                        <a:rPr lang="en-US" altLang="zh-CN" sz="1000" dirty="0" smtClean="0">
                          <a:solidFill>
                            <a:srgbClr val="FF0000"/>
                          </a:solidFill>
                        </a:rPr>
                        <a:t>4417749</a:t>
                      </a:r>
                      <a:endParaRPr lang="zh-CN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r>
                        <a:rPr lang="zh-CN" altLang="en-US" sz="10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利尔本的园丁</a:t>
                      </a:r>
                      <a:endParaRPr lang="zh-CN" altLang="en-US" sz="1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r>
                        <a:rPr lang="en-US" altLang="zh-CN" sz="1000" dirty="0" smtClean="0"/>
                        <a:t>0302</a:t>
                      </a:r>
                      <a:endParaRPr lang="zh-CN" alt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086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000" dirty="0" smtClean="0">
                          <a:solidFill>
                            <a:srgbClr val="FF0000"/>
                          </a:solidFill>
                        </a:rPr>
                        <a:t>……</a:t>
                      </a:r>
                      <a:endParaRPr lang="zh-CN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</a:t>
                      </a:r>
                      <a:endParaRPr lang="zh-CN" altLang="en-US" sz="10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dirty="0" smtClean="0"/>
                        <a:t>……</a:t>
                      </a:r>
                      <a:endParaRPr lang="zh-CN" altLang="en-US" sz="1000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 smtClean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086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r>
                        <a:rPr lang="en-US" altLang="zh-CN" sz="1000" dirty="0" smtClean="0">
                          <a:solidFill>
                            <a:srgbClr val="FF0000"/>
                          </a:solidFill>
                        </a:rPr>
                        <a:t>4417749</a:t>
                      </a:r>
                      <a:endParaRPr lang="zh-CN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r>
                        <a:rPr lang="zh-CN" altLang="en-US" sz="10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亚特兰大的单身舞会</a:t>
                      </a:r>
                      <a:endParaRPr lang="zh-CN" altLang="en-US" sz="1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r>
                        <a:rPr lang="en-US" altLang="zh-CN" sz="1000" dirty="0" smtClean="0"/>
                        <a:t>0307</a:t>
                      </a:r>
                      <a:endParaRPr lang="zh-CN" alt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086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r>
                        <a:rPr lang="en-US" altLang="zh-CN" sz="1000" dirty="0" smtClean="0">
                          <a:solidFill>
                            <a:srgbClr val="FF0000"/>
                          </a:solidFill>
                        </a:rPr>
                        <a:t>4417749</a:t>
                      </a:r>
                      <a:endParaRPr lang="zh-CN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r>
                        <a:rPr lang="zh-CN" altLang="en-US" sz="10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沃尔玛的健康茶叶变质</a:t>
                      </a:r>
                      <a:endParaRPr lang="zh-CN" altLang="en-US" sz="10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r>
                        <a:rPr lang="en-US" altLang="zh-CN" sz="1000" dirty="0" smtClean="0"/>
                        <a:t>0308</a:t>
                      </a:r>
                      <a:endParaRPr lang="zh-CN" alt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354697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r>
                        <a:rPr lang="en-US" altLang="zh-CN" sz="1000" dirty="0" smtClean="0">
                          <a:solidFill>
                            <a:srgbClr val="FF0000"/>
                          </a:solidFill>
                        </a:rPr>
                        <a:t>4417749</a:t>
                      </a:r>
                      <a:endParaRPr lang="zh-CN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r>
                        <a:rPr lang="zh-CN" altLang="en-US" sz="10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林荫大道沃尔玛投诉电话</a:t>
                      </a:r>
                      <a:endParaRPr lang="zh-CN" altLang="en-US" sz="10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r>
                        <a:rPr lang="en-US" altLang="zh-CN" sz="1000" dirty="0" smtClean="0"/>
                        <a:t>0309</a:t>
                      </a:r>
                      <a:endParaRPr lang="zh-CN" alt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325465">
                <a:tc gridSpan="3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/>
                      <a:r>
                        <a:rPr lang="en-US" altLang="zh-CN" sz="10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altLang="en-US" sz="1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pPr algn="ctr"/>
                      <a:endParaRPr lang="zh-CN" altLang="en-US" sz="1000" dirty="0"/>
                    </a:p>
                  </a:txBody>
                  <a:tcPr vert="eaVert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0864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r>
                        <a:rPr lang="en-US" altLang="zh-CN" sz="1000" dirty="0" smtClean="0">
                          <a:solidFill>
                            <a:srgbClr val="FF0000"/>
                          </a:solidFill>
                        </a:rPr>
                        <a:t>6748283</a:t>
                      </a:r>
                      <a:endParaRPr lang="zh-CN" altLang="en-US" sz="1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r>
                        <a:rPr lang="en-US" altLang="zh-CN" sz="10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51</a:t>
                      </a:r>
                      <a:r>
                        <a:rPr lang="zh-CN" altLang="en-US" sz="10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区的地理位置</a:t>
                      </a:r>
                      <a:endParaRPr lang="zh-CN" altLang="en-US" sz="1000" b="1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r>
                        <a:rPr lang="en-US" altLang="zh-CN" sz="1000" dirty="0" smtClean="0"/>
                        <a:t>0328</a:t>
                      </a:r>
                      <a:endParaRPr lang="zh-CN" alt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宋体"/>
                          <a:cs typeface=""/>
                        </a:defRPr>
                      </a:lvl9pPr>
                    </a:lstStyle>
                    <a:p>
                      <a:endParaRPr lang="zh-CN" altLang="en-US" sz="10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5" name="椭圆形标注 14"/>
          <p:cNvSpPr/>
          <p:nvPr/>
        </p:nvSpPr>
        <p:spPr>
          <a:xfrm>
            <a:off x="4727431" y="3060057"/>
            <a:ext cx="1314608" cy="735747"/>
          </a:xfrm>
          <a:prstGeom prst="wedgeEllipseCallout">
            <a:avLst>
              <a:gd name="adj1" fmla="val -85931"/>
              <a:gd name="adj2" fmla="val 8002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岁</a:t>
            </a:r>
            <a:r>
              <a:rPr lang="zh-CN" altLang="en-US" sz="1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endParaRPr lang="en-US" altLang="zh-CN" sz="140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单身女性</a:t>
            </a:r>
            <a:endParaRPr lang="zh-CN" altLang="en-US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形标注 15"/>
          <p:cNvSpPr/>
          <p:nvPr/>
        </p:nvSpPr>
        <p:spPr>
          <a:xfrm>
            <a:off x="4541994" y="3643175"/>
            <a:ext cx="1685482" cy="574352"/>
          </a:xfrm>
          <a:prstGeom prst="wedgeEllipseCallout">
            <a:avLst>
              <a:gd name="adj1" fmla="val -62715"/>
              <a:gd name="adj2" fmla="val 6454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家住</a:t>
            </a:r>
            <a:r>
              <a:rPr lang="zh-CN" altLang="en-US" sz="1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利尔本</a:t>
            </a:r>
            <a:endParaRPr lang="zh-CN" altLang="en-US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形标注 16"/>
          <p:cNvSpPr/>
          <p:nvPr/>
        </p:nvSpPr>
        <p:spPr>
          <a:xfrm>
            <a:off x="4699241" y="4246835"/>
            <a:ext cx="1631162" cy="646331"/>
          </a:xfrm>
          <a:prstGeom prst="wedgeEllipseCallout">
            <a:avLst>
              <a:gd name="adj1" fmla="val -74735"/>
              <a:gd name="adj2" fmla="val 7519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购买过沃</a:t>
            </a:r>
            <a:r>
              <a:rPr lang="zh-CN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尔</a:t>
            </a:r>
            <a:r>
              <a:rPr lang="zh-CN" altLang="en-US" sz="14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玛变质</a:t>
            </a:r>
            <a:r>
              <a:rPr lang="zh-CN" altLang="en-US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茶叶</a:t>
            </a:r>
          </a:p>
        </p:txBody>
      </p:sp>
      <p:sp>
        <p:nvSpPr>
          <p:cNvPr id="18" name="椭圆形标注 17"/>
          <p:cNvSpPr/>
          <p:nvPr/>
        </p:nvSpPr>
        <p:spPr>
          <a:xfrm>
            <a:off x="4371257" y="4913237"/>
            <a:ext cx="1970496" cy="648072"/>
          </a:xfrm>
          <a:prstGeom prst="wedgeEllipseCallout">
            <a:avLst>
              <a:gd name="adj1" fmla="val -64388"/>
              <a:gd name="adj2" fmla="val 3532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FF0000"/>
                </a:solidFill>
              </a:rPr>
              <a:t>3</a:t>
            </a:r>
            <a:r>
              <a:rPr lang="zh-CN" altLang="en-US" sz="1600" dirty="0" smtClean="0">
                <a:solidFill>
                  <a:srgbClr val="FF0000"/>
                </a:solidFill>
              </a:rPr>
              <a:t>月</a:t>
            </a:r>
            <a:r>
              <a:rPr lang="en-US" altLang="zh-CN" sz="1600" dirty="0">
                <a:solidFill>
                  <a:srgbClr val="FF0000"/>
                </a:solidFill>
              </a:rPr>
              <a:t>9</a:t>
            </a:r>
            <a:r>
              <a:rPr lang="zh-CN" altLang="en-US" sz="1600" dirty="0" smtClean="0">
                <a:solidFill>
                  <a:srgbClr val="FF0000"/>
                </a:solidFill>
              </a:rPr>
              <a:t>日可能投诉过该店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6921191" y="5969314"/>
            <a:ext cx="2062811" cy="844062"/>
            <a:chOff x="6009095" y="5917299"/>
            <a:chExt cx="2062811" cy="844062"/>
          </a:xfrm>
        </p:grpSpPr>
        <p:grpSp>
          <p:nvGrpSpPr>
            <p:cNvPr id="20" name="组合 19"/>
            <p:cNvGrpSpPr/>
            <p:nvPr/>
          </p:nvGrpSpPr>
          <p:grpSpPr>
            <a:xfrm>
              <a:off x="6324600" y="5917299"/>
              <a:ext cx="1431802" cy="844062"/>
              <a:chOff x="2682998" y="6019800"/>
              <a:chExt cx="1431802" cy="844062"/>
            </a:xfrm>
          </p:grpSpPr>
          <p:pic>
            <p:nvPicPr>
              <p:cNvPr id="27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9231" y="6019800"/>
                <a:ext cx="1200150" cy="6507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2682998" y="6525308"/>
                <a:ext cx="1431802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 smtClean="0"/>
                  <a:t>Facebook</a:t>
                </a:r>
                <a:r>
                  <a:rPr lang="zh-CN" altLang="en-US" sz="1600" b="1" dirty="0" smtClean="0"/>
                  <a:t>主页</a:t>
                </a:r>
                <a:endParaRPr lang="zh-CN" altLang="en-US" sz="1600" b="1" dirty="0"/>
              </a:p>
            </p:txBody>
          </p:sp>
        </p:grpSp>
        <p:sp>
          <p:nvSpPr>
            <p:cNvPr id="22" name="圆角矩形 21"/>
            <p:cNvSpPr/>
            <p:nvPr/>
          </p:nvSpPr>
          <p:spPr bwMode="gray">
            <a:xfrm>
              <a:off x="6009095" y="5917299"/>
              <a:ext cx="2062811" cy="844062"/>
            </a:xfrm>
            <a:prstGeom prst="roundRect">
              <a:avLst/>
            </a:prstGeom>
            <a:noFill/>
            <a:ln w="38100">
              <a:solidFill>
                <a:srgbClr val="FFCC66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33" y="3200332"/>
            <a:ext cx="2234669" cy="1875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右箭头 29"/>
          <p:cNvSpPr/>
          <p:nvPr/>
        </p:nvSpPr>
        <p:spPr bwMode="gray">
          <a:xfrm rot="2055040">
            <a:off x="6362116" y="4015215"/>
            <a:ext cx="412034" cy="350360"/>
          </a:xfrm>
          <a:prstGeom prst="rightArrow">
            <a:avLst/>
          </a:prstGeom>
          <a:ln w="38100">
            <a:solidFill>
              <a:srgbClr val="FF0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1" name="右箭头 30"/>
          <p:cNvSpPr/>
          <p:nvPr/>
        </p:nvSpPr>
        <p:spPr bwMode="gray">
          <a:xfrm rot="18809438">
            <a:off x="7030679" y="5321113"/>
            <a:ext cx="412034" cy="350360"/>
          </a:xfrm>
          <a:prstGeom prst="rightArrow">
            <a:avLst/>
          </a:prstGeom>
          <a:ln w="38100"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sp>
        <p:nvSpPr>
          <p:cNvPr id="32" name="右箭头 31"/>
          <p:cNvSpPr/>
          <p:nvPr/>
        </p:nvSpPr>
        <p:spPr bwMode="gray">
          <a:xfrm rot="16200000">
            <a:off x="7688802" y="5508428"/>
            <a:ext cx="412034" cy="350360"/>
          </a:xfrm>
          <a:prstGeom prst="rightArrow">
            <a:avLst/>
          </a:prstGeom>
          <a:ln w="38100">
            <a:solidFill>
              <a:srgbClr val="FFC00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zh-CN" altLang="en-US" dirty="0">
              <a:solidFill>
                <a:schemeClr val="dk1"/>
              </a:solidFill>
              <a:latin typeface="+mn-lt"/>
              <a:ea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173885" y="5661248"/>
            <a:ext cx="2062811" cy="777627"/>
            <a:chOff x="3271189" y="5394751"/>
            <a:chExt cx="2062811" cy="777627"/>
          </a:xfrm>
        </p:grpSpPr>
        <p:grpSp>
          <p:nvGrpSpPr>
            <p:cNvPr id="34" name="组合 33"/>
            <p:cNvGrpSpPr/>
            <p:nvPr/>
          </p:nvGrpSpPr>
          <p:grpSpPr>
            <a:xfrm>
              <a:off x="3348263" y="5465266"/>
              <a:ext cx="1680182" cy="533832"/>
              <a:chOff x="386823" y="6019800"/>
              <a:chExt cx="2045753" cy="838200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386823" y="6519446"/>
                <a:ext cx="2045753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b="1" dirty="0" smtClean="0"/>
                  <a:t>沃尔玛投诉电话记录</a:t>
                </a:r>
                <a:endParaRPr lang="zh-CN" altLang="en-US" sz="1600" b="1" dirty="0"/>
              </a:p>
            </p:txBody>
          </p:sp>
          <p:pic>
            <p:nvPicPr>
              <p:cNvPr id="37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" y="6019800"/>
                <a:ext cx="1600200" cy="533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5" name="圆角矩形 34"/>
            <p:cNvSpPr/>
            <p:nvPr/>
          </p:nvSpPr>
          <p:spPr bwMode="gray">
            <a:xfrm>
              <a:off x="3271189" y="5394751"/>
              <a:ext cx="2062811" cy="777627"/>
            </a:xfrm>
            <a:prstGeom prst="roundRect">
              <a:avLst/>
            </a:prstGeom>
            <a:noFill/>
            <a:ln w="38100">
              <a:solidFill>
                <a:srgbClr val="00B05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zh-CN" altLang="en-US" dirty="0">
                <a:solidFill>
                  <a:schemeClr val="dk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761190" y="2882143"/>
            <a:ext cx="360066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1600" b="1" dirty="0" smtClean="0"/>
              <a:t>AOL</a:t>
            </a:r>
            <a:r>
              <a:rPr lang="zh-CN" altLang="en-US" sz="1600" b="1" dirty="0" smtClean="0"/>
              <a:t>用户搜索记录（用户名用</a:t>
            </a:r>
            <a:r>
              <a:rPr lang="en-US" altLang="zh-CN" sz="1600" b="1" dirty="0" smtClean="0"/>
              <a:t>ID</a:t>
            </a:r>
            <a:r>
              <a:rPr lang="zh-CN" altLang="en-US" sz="1600" b="1" dirty="0" smtClean="0"/>
              <a:t>代替）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602008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汇报提纲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546553" y="1820174"/>
            <a:ext cx="6047255" cy="582095"/>
            <a:chOff x="1563023" y="1765136"/>
            <a:chExt cx="6047255" cy="637133"/>
          </a:xfrm>
        </p:grpSpPr>
        <p:sp>
          <p:nvSpPr>
            <p:cNvPr id="6" name="Rectangle 5"/>
            <p:cNvSpPr>
              <a:spLocks noChangeArrowheads="1"/>
            </p:cNvSpPr>
            <p:nvPr/>
          </p:nvSpPr>
          <p:spPr bwMode="gray">
            <a:xfrm>
              <a:off x="2341493" y="1765136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prstClr val="black"/>
                  </a:solidFill>
                  <a:latin typeface="华文中宋" pitchFamily="2" charset="-122"/>
                  <a:ea typeface="华文中宋" pitchFamily="2" charset="-122"/>
                </a:rPr>
                <a:t>社交网络的定义和发展</a:t>
              </a:r>
              <a:endParaRPr lang="ko-KR" altLang="en-US" sz="2600" b="1" dirty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7" name="Rectangle 13"/>
            <p:cNvSpPr>
              <a:spLocks noChangeArrowheads="1"/>
            </p:cNvSpPr>
            <p:nvPr/>
          </p:nvSpPr>
          <p:spPr bwMode="auto">
            <a:xfrm>
              <a:off x="1563023" y="1816407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ko-KR" altLang="en-US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1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46553" y="4227356"/>
            <a:ext cx="6047255" cy="582095"/>
            <a:chOff x="1563023" y="3697080"/>
            <a:chExt cx="6047255" cy="637133"/>
          </a:xfrm>
        </p:grpSpPr>
        <p:sp>
          <p:nvSpPr>
            <p:cNvPr id="9" name="Rectangle 5"/>
            <p:cNvSpPr>
              <a:spLocks noChangeArrowheads="1"/>
            </p:cNvSpPr>
            <p:nvPr/>
          </p:nvSpPr>
          <p:spPr bwMode="gray">
            <a:xfrm>
              <a:off x="2341493" y="3697080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 smtClean="0">
                  <a:solidFill>
                    <a:sysClr val="windowText" lastClr="000000"/>
                  </a:solidFill>
                  <a:latin typeface="华文中宋" pitchFamily="2" charset="-122"/>
                  <a:ea typeface="华文中宋" pitchFamily="2" charset="-122"/>
                </a:rPr>
                <a:t>科学问题</a:t>
              </a:r>
              <a:endParaRPr lang="ko-KR" altLang="en-US" sz="2600" b="1" dirty="0">
                <a:solidFill>
                  <a:sysClr val="windowText" lastClr="000000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1563023" y="3749616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4</a:t>
              </a:r>
              <a:endParaRPr lang="ko-KR" altLang="en-US" sz="2400" b="1" kern="0" dirty="0">
                <a:solidFill>
                  <a:sysClr val="window" lastClr="FFFFFF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546553" y="5029749"/>
            <a:ext cx="6047255" cy="582095"/>
            <a:chOff x="1563023" y="5188840"/>
            <a:chExt cx="6047255" cy="637133"/>
          </a:xfrm>
        </p:grpSpPr>
        <p:sp>
          <p:nvSpPr>
            <p:cNvPr id="15" name="Rectangle 5"/>
            <p:cNvSpPr>
              <a:spLocks noChangeArrowheads="1"/>
            </p:cNvSpPr>
            <p:nvPr/>
          </p:nvSpPr>
          <p:spPr bwMode="gray">
            <a:xfrm>
              <a:off x="2341493" y="5188840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800" b="1" dirty="0">
                  <a:solidFill>
                    <a:srgbClr val="FF0000"/>
                  </a:solidFill>
                  <a:latin typeface="华文中宋" pitchFamily="2" charset="-122"/>
                  <a:ea typeface="华文中宋" pitchFamily="2" charset="-122"/>
                </a:rPr>
                <a:t>预期的目标和成果</a:t>
              </a:r>
            </a:p>
          </p:txBody>
        </p:sp>
        <p:sp>
          <p:nvSpPr>
            <p:cNvPr id="16" name="Rectangle 13"/>
            <p:cNvSpPr>
              <a:spLocks noChangeArrowheads="1"/>
            </p:cNvSpPr>
            <p:nvPr/>
          </p:nvSpPr>
          <p:spPr bwMode="auto">
            <a:xfrm>
              <a:off x="1563023" y="5229098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800" b="1" kern="0" dirty="0">
                  <a:solidFill>
                    <a:srgbClr val="FF0000"/>
                  </a:solidFill>
                  <a:latin typeface="Verdana" pitchFamily="34" charset="0"/>
                  <a:ea typeface="굴림" pitchFamily="50" charset="-127"/>
                </a:rPr>
                <a:t>5</a:t>
              </a:r>
              <a:endParaRPr lang="ko-KR" altLang="en-US" sz="2800" b="1" kern="0" dirty="0">
                <a:solidFill>
                  <a:srgbClr val="FF0000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46553" y="2622568"/>
            <a:ext cx="6047255" cy="582095"/>
            <a:chOff x="1546553" y="2747269"/>
            <a:chExt cx="6047255" cy="63713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gray">
            <a:xfrm>
              <a:off x="2325023" y="2747269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prstClr val="black"/>
                  </a:solidFill>
                  <a:latin typeface="华文中宋" pitchFamily="2" charset="-122"/>
                  <a:ea typeface="华文中宋" pitchFamily="2" charset="-122"/>
                </a:rPr>
                <a:t>社交网络搜索的问题背景</a:t>
              </a:r>
              <a:endParaRPr lang="ko-KR" altLang="en-US" sz="2600" b="1" dirty="0">
                <a:solidFill>
                  <a:prstClr val="black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546553" y="2798540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2</a:t>
              </a:r>
              <a:endParaRPr lang="ko-KR" altLang="en-US" sz="2400" b="1" kern="0" dirty="0">
                <a:solidFill>
                  <a:sysClr val="window" lastClr="FFFFFF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546553" y="3424962"/>
            <a:ext cx="6047255" cy="582095"/>
            <a:chOff x="1546553" y="2747269"/>
            <a:chExt cx="6047255" cy="637133"/>
          </a:xfrm>
        </p:grpSpPr>
        <p:sp>
          <p:nvSpPr>
            <p:cNvPr id="19" name="Rectangle 5"/>
            <p:cNvSpPr>
              <a:spLocks noChangeArrowheads="1"/>
            </p:cNvSpPr>
            <p:nvPr/>
          </p:nvSpPr>
          <p:spPr bwMode="gray">
            <a:xfrm>
              <a:off x="2325023" y="2747269"/>
              <a:ext cx="5268785" cy="637133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zh-CN" altLang="en-US" sz="2600" b="1" dirty="0">
                  <a:solidFill>
                    <a:prstClr val="black"/>
                  </a:solidFill>
                  <a:latin typeface="华文中宋" pitchFamily="2" charset="-122"/>
                  <a:ea typeface="华文中宋" pitchFamily="2" charset="-122"/>
                </a:rPr>
                <a:t>国内外的研究项目和计划</a:t>
              </a:r>
            </a:p>
          </p:txBody>
        </p:sp>
        <p:sp>
          <p:nvSpPr>
            <p:cNvPr id="20" name="Rectangle 13"/>
            <p:cNvSpPr>
              <a:spLocks noChangeArrowheads="1"/>
            </p:cNvSpPr>
            <p:nvPr/>
          </p:nvSpPr>
          <p:spPr bwMode="auto">
            <a:xfrm>
              <a:off x="1546553" y="2798540"/>
              <a:ext cx="609600" cy="533400"/>
            </a:xfrm>
            <a:prstGeom prst="snip2DiagRect">
              <a:avLst/>
            </a:prstGeom>
            <a:ln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altLang="ko-KR" sz="2400" b="1" kern="0" dirty="0">
                  <a:solidFill>
                    <a:sysClr val="window" lastClr="FFFFFF"/>
                  </a:solidFill>
                  <a:latin typeface="Verdana" pitchFamily="34" charset="0"/>
                  <a:ea typeface="굴림" pitchFamily="50" charset="-127"/>
                </a:rPr>
                <a:t>3</a:t>
              </a:r>
              <a:endParaRPr lang="ko-KR" altLang="en-US" sz="2400" b="1" kern="0" dirty="0">
                <a:solidFill>
                  <a:sysClr val="window" lastClr="FFFFFF"/>
                </a:solidFill>
                <a:latin typeface="Verdana" pitchFamily="34" charset="0"/>
                <a:ea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57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预期成果</a:t>
            </a:r>
            <a:endParaRPr lang="zh-CN" altLang="en-US" dirty="0"/>
          </a:p>
        </p:txBody>
      </p:sp>
      <p:pic>
        <p:nvPicPr>
          <p:cNvPr id="37" name="Picture 5" descr="C:\Users\lenovo\Pictures\20114620101756870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4" t="26416" r="13330" b="41116"/>
          <a:stretch>
            <a:fillRect/>
          </a:stretch>
        </p:blipFill>
        <p:spPr bwMode="auto">
          <a:xfrm>
            <a:off x="347315" y="3990244"/>
            <a:ext cx="1554569" cy="599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5" descr="C:\Users\lenovo\Pictures\2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967" y="3375257"/>
            <a:ext cx="1022736" cy="77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6" descr="C:\Users\lenovo\Pictures\qq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53" y="1954137"/>
            <a:ext cx="1137575" cy="610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56" y="5033015"/>
            <a:ext cx="1344648" cy="576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7" descr="C:\Users\lenovo\Pictures\youtu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17" y="4461609"/>
            <a:ext cx="1391946" cy="57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17" descr="http://pic14.nipic.com/20110427/1898385_221121122000_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16" y="2815517"/>
            <a:ext cx="1342047" cy="55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6" descr="C:\Users\lenovo\Pictures\LOGO_48x4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33" y="2956321"/>
            <a:ext cx="1059927" cy="68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CFFFB"/>
              </a:clrFrom>
              <a:clrTo>
                <a:srgbClr val="FCFF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011" y="2080897"/>
            <a:ext cx="734103" cy="71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椭圆 2"/>
          <p:cNvSpPr/>
          <p:nvPr/>
        </p:nvSpPr>
        <p:spPr>
          <a:xfrm>
            <a:off x="179512" y="1196751"/>
            <a:ext cx="2987032" cy="506068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Rectangle 9"/>
          <p:cNvSpPr>
            <a:spLocks/>
          </p:cNvSpPr>
          <p:nvPr/>
        </p:nvSpPr>
        <p:spPr bwMode="auto">
          <a:xfrm>
            <a:off x="515378" y="6361583"/>
            <a:ext cx="235247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Arial" pitchFamily="34" charset="0"/>
              </a:rPr>
              <a:t>社交</a:t>
            </a:r>
            <a:r>
              <a:rPr lang="zh-CN" altLang="en-US" sz="2000" b="1" dirty="0" smtClean="0">
                <a:solidFill>
                  <a:srgbClr val="C00000"/>
                </a:solidFill>
                <a:latin typeface="Arial" pitchFamily="34" charset="0"/>
              </a:rPr>
              <a:t>网络</a:t>
            </a:r>
            <a:endParaRPr lang="en-US" altLang="zh-CN" sz="2000" b="1" dirty="0">
              <a:solidFill>
                <a:srgbClr val="FF0000"/>
              </a:solidFill>
              <a:sym typeface="Arial" pitchFamily="34" charset="0"/>
            </a:endParaRPr>
          </a:p>
        </p:txBody>
      </p:sp>
      <p:sp>
        <p:nvSpPr>
          <p:cNvPr id="50" name="Rectangle 9"/>
          <p:cNvSpPr>
            <a:spLocks/>
          </p:cNvSpPr>
          <p:nvPr/>
        </p:nvSpPr>
        <p:spPr bwMode="auto">
          <a:xfrm>
            <a:off x="3900631" y="5392935"/>
            <a:ext cx="261089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C00000"/>
                </a:solidFill>
                <a:latin typeface="Arial" pitchFamily="34" charset="0"/>
              </a:rPr>
              <a:t>社交</a:t>
            </a:r>
            <a:r>
              <a:rPr lang="zh-CN" altLang="en-US" sz="2000" b="1" dirty="0" smtClean="0">
                <a:solidFill>
                  <a:srgbClr val="C00000"/>
                </a:solidFill>
                <a:latin typeface="Arial" pitchFamily="34" charset="0"/>
              </a:rPr>
              <a:t>网络模型搜索空间</a:t>
            </a:r>
            <a:endParaRPr lang="en-US" altLang="zh-CN" sz="2000" b="1" dirty="0">
              <a:solidFill>
                <a:srgbClr val="FF0000"/>
              </a:solidFill>
              <a:sym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950" y="1044252"/>
            <a:ext cx="1035433" cy="1025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9"/>
          <p:cNvSpPr>
            <a:spLocks/>
          </p:cNvSpPr>
          <p:nvPr/>
        </p:nvSpPr>
        <p:spPr bwMode="auto">
          <a:xfrm>
            <a:off x="4557943" y="2130426"/>
            <a:ext cx="170270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sym typeface="Arial" pitchFamily="34" charset="0"/>
              </a:rPr>
              <a:t>用户</a:t>
            </a:r>
            <a:endParaRPr lang="en-US" altLang="zh-CN" sz="2000" b="1" dirty="0">
              <a:solidFill>
                <a:srgbClr val="FF0000"/>
              </a:solidFill>
              <a:sym typeface="Arial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796136" y="1717584"/>
            <a:ext cx="1152128" cy="1399529"/>
            <a:chOff x="6444208" y="1556792"/>
            <a:chExt cx="1152128" cy="1399529"/>
          </a:xfrm>
        </p:grpSpPr>
        <p:sp>
          <p:nvSpPr>
            <p:cNvPr id="5" name="右弧形箭头 4"/>
            <p:cNvSpPr/>
            <p:nvPr/>
          </p:nvSpPr>
          <p:spPr>
            <a:xfrm>
              <a:off x="6444208" y="1556792"/>
              <a:ext cx="432048" cy="1399529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Rectangle 9"/>
            <p:cNvSpPr>
              <a:spLocks/>
            </p:cNvSpPr>
            <p:nvPr/>
          </p:nvSpPr>
          <p:spPr bwMode="auto">
            <a:xfrm>
              <a:off x="6948265" y="1908539"/>
              <a:ext cx="648071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002060"/>
                  </a:solidFill>
                  <a:sym typeface="Arial" pitchFamily="34" charset="0"/>
                </a:rPr>
                <a:t>真实意图</a:t>
              </a:r>
              <a:endParaRPr lang="en-US" altLang="zh-CN" sz="2000" b="1" dirty="0">
                <a:solidFill>
                  <a:srgbClr val="002060"/>
                </a:solidFill>
                <a:sym typeface="Arial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662611" y="1793812"/>
            <a:ext cx="1208169" cy="1252957"/>
            <a:chOff x="3779913" y="1633020"/>
            <a:chExt cx="1208169" cy="1252957"/>
          </a:xfrm>
        </p:grpSpPr>
        <p:sp>
          <p:nvSpPr>
            <p:cNvPr id="7" name="右弧形箭头 6"/>
            <p:cNvSpPr/>
            <p:nvPr/>
          </p:nvSpPr>
          <p:spPr>
            <a:xfrm flipH="1" flipV="1">
              <a:off x="4470705" y="1633020"/>
              <a:ext cx="517377" cy="1252957"/>
            </a:xfrm>
            <a:prstGeom prst="curvedLef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Rectangle 9"/>
            <p:cNvSpPr>
              <a:spLocks/>
            </p:cNvSpPr>
            <p:nvPr/>
          </p:nvSpPr>
          <p:spPr bwMode="auto">
            <a:xfrm>
              <a:off x="3779913" y="1949351"/>
              <a:ext cx="648071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sym typeface="Arial" pitchFamily="34" charset="0"/>
                </a:rPr>
                <a:t>返回结果</a:t>
              </a:r>
              <a:endParaRPr lang="en-US" altLang="zh-CN" sz="2000" b="1" dirty="0">
                <a:solidFill>
                  <a:srgbClr val="FF0000"/>
                </a:solidFill>
                <a:sym typeface="Arial" pitchFamily="34" charset="0"/>
              </a:endParaRPr>
            </a:p>
          </p:txBody>
        </p:sp>
      </p:grp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276262"/>
            <a:ext cx="3514335" cy="209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右箭头 3"/>
          <p:cNvSpPr/>
          <p:nvPr/>
        </p:nvSpPr>
        <p:spPr>
          <a:xfrm>
            <a:off x="3275856" y="3539967"/>
            <a:ext cx="504056" cy="77921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 bwMode="auto">
          <a:xfrm>
            <a:off x="7054783" y="1577374"/>
            <a:ext cx="1837697" cy="4515922"/>
          </a:xfrm>
          <a:prstGeom prst="rect">
            <a:avLst/>
          </a:prstGeom>
          <a:ln w="76200" cmpd="thickThin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en-US" altLang="zh-CN" b="1" dirty="0" smtClean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内容搜索</a:t>
            </a:r>
            <a:endParaRPr lang="en-US" altLang="zh-CN" b="1" dirty="0" smtClean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话题发现</a:t>
            </a:r>
            <a:endParaRPr lang="en-US" altLang="zh-CN" b="1" dirty="0" smtClean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传播溯源</a:t>
            </a:r>
            <a:endParaRPr lang="en-US" altLang="zh-CN" b="1" dirty="0" smtClean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话题演化</a:t>
            </a:r>
            <a:endParaRPr lang="en-US" altLang="zh-CN" b="1" dirty="0" smtClean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圈子发现</a:t>
            </a:r>
            <a:endParaRPr lang="en-US" altLang="zh-CN" b="1" dirty="0" smtClean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结构分析</a:t>
            </a:r>
            <a:endParaRPr lang="en-US" altLang="zh-CN" b="1" dirty="0" smtClean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人物溯源</a:t>
            </a:r>
            <a:endParaRPr lang="en-US" altLang="zh-CN" b="1" dirty="0" smtClean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影响力</a:t>
            </a:r>
            <a:endParaRPr lang="en-US" altLang="zh-CN" b="1" dirty="0" smtClean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情感搜索</a:t>
            </a:r>
            <a:endParaRPr lang="en-US" altLang="zh-CN" b="1" dirty="0" smtClean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。。。</a:t>
            </a:r>
            <a:endParaRPr lang="en-US" altLang="zh-CN" b="1" dirty="0" smtClean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endParaRPr lang="zh-CN" altLang="en-US" b="1" dirty="0">
              <a:solidFill>
                <a:srgbClr val="00206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77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5" grpId="0"/>
      <p:bldP spid="50" grpId="0"/>
      <p:bldP spid="54" grpId="0"/>
      <p:bldP spid="4" grpId="0" animBg="1"/>
      <p:bldP spid="2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8626" y="3951257"/>
            <a:ext cx="8947870" cy="2790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411760" y="2734881"/>
            <a:ext cx="4815317" cy="7308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预期成果</a:t>
            </a:r>
            <a:r>
              <a:rPr lang="en-US" altLang="zh-CN" dirty="0" smtClean="0"/>
              <a:t>-</a:t>
            </a:r>
            <a:r>
              <a:rPr lang="zh-CN" altLang="en-US" dirty="0" smtClean="0"/>
              <a:t>舆情分析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5537" y="1270501"/>
            <a:ext cx="8280919" cy="9665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prstClr val="black"/>
                </a:solidFill>
              </a:rPr>
              <a:t>舆情分析将更加全面深入，可以全方位、各视角、跨时空</a:t>
            </a:r>
            <a:r>
              <a:rPr lang="zh-CN" altLang="en-US" sz="2000" b="1" dirty="0">
                <a:solidFill>
                  <a:prstClr val="black"/>
                </a:solidFill>
              </a:rPr>
              <a:t>进行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话题</a:t>
            </a:r>
            <a:r>
              <a:rPr lang="zh-CN" altLang="en-US" sz="2000" b="1" dirty="0">
                <a:solidFill>
                  <a:prstClr val="black"/>
                </a:solidFill>
              </a:rPr>
              <a:t>发现，传播跟踪，话题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演化，</a:t>
            </a:r>
            <a:r>
              <a:rPr lang="zh-CN" altLang="en-US" sz="2000" b="1" dirty="0">
                <a:solidFill>
                  <a:prstClr val="black"/>
                </a:solidFill>
              </a:rPr>
              <a:t>圈子发现，人物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溯源等。</a:t>
            </a:r>
            <a:endParaRPr lang="zh-CN" altLang="en-US" sz="2000" b="1" dirty="0">
              <a:solidFill>
                <a:prstClr val="black"/>
              </a:solidFill>
            </a:endParaRPr>
          </a:p>
        </p:txBody>
      </p:sp>
      <p:sp>
        <p:nvSpPr>
          <p:cNvPr id="6" name="AutoShape 4" descr="http://img3.imgtn.bdimg.com/it/u=2763358484,3628008971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AutoShape 7" descr="http://img4.imgtn.bdimg.com/it/u=1076258716,2479256742&amp;fm=23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爆炸形 1 3"/>
          <p:cNvSpPr/>
          <p:nvPr/>
        </p:nvSpPr>
        <p:spPr>
          <a:xfrm>
            <a:off x="215133" y="2263125"/>
            <a:ext cx="1819149" cy="1674385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/>
              <a:t>XX</a:t>
            </a:r>
            <a:r>
              <a:rPr lang="zh-CN" altLang="en-US" sz="1600" dirty="0" smtClean="0"/>
              <a:t>暴力冲突事件</a:t>
            </a:r>
            <a:endParaRPr lang="zh-CN" altLang="en-US" sz="1600" dirty="0"/>
          </a:p>
        </p:txBody>
      </p:sp>
      <p:sp>
        <p:nvSpPr>
          <p:cNvPr id="19" name="矩形 18"/>
          <p:cNvSpPr/>
          <p:nvPr/>
        </p:nvSpPr>
        <p:spPr bwMode="auto">
          <a:xfrm>
            <a:off x="2699792" y="2889881"/>
            <a:ext cx="2058519" cy="360040"/>
          </a:xfrm>
          <a:prstGeom prst="rect">
            <a:avLst/>
          </a:prstGeom>
          <a:noFill/>
          <a:ln w="9525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0" name="矩形 19"/>
          <p:cNvSpPr/>
          <p:nvPr/>
        </p:nvSpPr>
        <p:spPr bwMode="auto">
          <a:xfrm>
            <a:off x="5387435" y="2894073"/>
            <a:ext cx="1152128" cy="360040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prstClr val="black"/>
                </a:solidFill>
                <a:latin typeface="Arial" pitchFamily="34" charset="0"/>
              </a:rPr>
              <a:t>社交搜索</a:t>
            </a:r>
          </a:p>
        </p:txBody>
      </p:sp>
      <p:sp>
        <p:nvSpPr>
          <p:cNvPr id="8" name="矩形 7"/>
          <p:cNvSpPr/>
          <p:nvPr/>
        </p:nvSpPr>
        <p:spPr>
          <a:xfrm>
            <a:off x="2771800" y="2915652"/>
            <a:ext cx="1810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XX</a:t>
            </a:r>
            <a:r>
              <a:rPr lang="zh-CN" altLang="en-US" dirty="0"/>
              <a:t>暴力冲突事件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5535913" y="4353998"/>
            <a:ext cx="1569660" cy="2171346"/>
            <a:chOff x="5535913" y="4479813"/>
            <a:chExt cx="1569660" cy="2171346"/>
          </a:xfrm>
        </p:grpSpPr>
        <p:pic>
          <p:nvPicPr>
            <p:cNvPr id="1026" name="Picture 2" descr="http://www.mo35.com/Up/day_130319/20130319110923939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5913" y="4479813"/>
              <a:ext cx="1569660" cy="1613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矩形 22"/>
            <p:cNvSpPr/>
            <p:nvPr/>
          </p:nvSpPr>
          <p:spPr>
            <a:xfrm>
              <a:off x="5676508" y="6312605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/>
                <a:t>暴力人员圈子</a:t>
              </a:r>
              <a:endParaRPr lang="zh-CN" altLang="en-US" sz="16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380312" y="4361404"/>
            <a:ext cx="1618740" cy="2154347"/>
            <a:chOff x="7380312" y="4487219"/>
            <a:chExt cx="1618740" cy="2154347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0312" y="4487219"/>
              <a:ext cx="1618740" cy="147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矩形 23"/>
            <p:cNvSpPr/>
            <p:nvPr/>
          </p:nvSpPr>
          <p:spPr>
            <a:xfrm>
              <a:off x="7429392" y="6303012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/>
                <a:t>犯罪分子头目</a:t>
              </a:r>
              <a:endParaRPr lang="zh-CN" altLang="en-US" sz="1600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696911" y="4361404"/>
            <a:ext cx="1564262" cy="2154347"/>
            <a:chOff x="3696911" y="4487219"/>
            <a:chExt cx="1564262" cy="2154347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074" b="5074"/>
            <a:stretch/>
          </p:blipFill>
          <p:spPr bwMode="auto">
            <a:xfrm>
              <a:off x="3696911" y="4487219"/>
              <a:ext cx="1564262" cy="15788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矩形 25"/>
            <p:cNvSpPr/>
            <p:nvPr/>
          </p:nvSpPr>
          <p:spPr>
            <a:xfrm>
              <a:off x="3828110" y="6303012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/>
                <a:t>信息传播方式</a:t>
              </a:r>
              <a:endParaRPr lang="zh-CN" altLang="en-US" sz="1600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878724" y="4361404"/>
            <a:ext cx="1543447" cy="2154347"/>
            <a:chOff x="1878724" y="4487219"/>
            <a:chExt cx="1543447" cy="2154347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8724" y="4487219"/>
              <a:ext cx="1543447" cy="1524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矩形 27"/>
            <p:cNvSpPr/>
            <p:nvPr/>
          </p:nvSpPr>
          <p:spPr>
            <a:xfrm>
              <a:off x="1878724" y="6303012"/>
              <a:ext cx="141577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 smtClean="0"/>
                <a:t>话题演化趋势</a:t>
              </a:r>
              <a:endParaRPr lang="zh-CN" altLang="en-US" sz="1600" dirty="0"/>
            </a:p>
          </p:txBody>
        </p:sp>
      </p:grp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4" y="4361404"/>
            <a:ext cx="1448409" cy="159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矩形 29"/>
          <p:cNvSpPr/>
          <p:nvPr/>
        </p:nvSpPr>
        <p:spPr>
          <a:xfrm>
            <a:off x="179512" y="6186790"/>
            <a:ext cx="14157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/>
              <a:t>网民话题分布</a:t>
            </a:r>
            <a:endParaRPr lang="zh-CN" altLang="en-US" sz="1600" dirty="0"/>
          </a:p>
        </p:txBody>
      </p:sp>
      <p:sp>
        <p:nvSpPr>
          <p:cNvPr id="25" name="下箭头 24"/>
          <p:cNvSpPr/>
          <p:nvPr/>
        </p:nvSpPr>
        <p:spPr>
          <a:xfrm>
            <a:off x="3693174" y="3465754"/>
            <a:ext cx="1823547" cy="471756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94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87512E-6 L 0.29045 0.00601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4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0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2" grpId="0" animBg="1"/>
      <p:bldP spid="4" grpId="0" animBg="1"/>
      <p:bldP spid="4" grpId="1" animBg="1"/>
      <p:bldP spid="4" grpId="2" animBg="1"/>
      <p:bldP spid="19" grpId="0" animBg="1"/>
      <p:bldP spid="20" grpId="0" animBg="1"/>
      <p:bldP spid="20" grpId="1" animBg="1"/>
      <p:bldP spid="8" grpId="0"/>
      <p:bldP spid="30" grpId="0"/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预期成果</a:t>
            </a:r>
            <a:r>
              <a:rPr lang="en-US" altLang="zh-CN" dirty="0"/>
              <a:t>-</a:t>
            </a:r>
            <a:r>
              <a:rPr lang="zh-CN" altLang="en-US" dirty="0" smtClean="0"/>
              <a:t>社交网络营销</a:t>
            </a:r>
            <a:endParaRPr lang="zh-CN" altLang="en-US" dirty="0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0" y="2996952"/>
            <a:ext cx="8255329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椭圆 8"/>
          <p:cNvSpPr/>
          <p:nvPr/>
        </p:nvSpPr>
        <p:spPr>
          <a:xfrm rot="19606023">
            <a:off x="2277553" y="2700662"/>
            <a:ext cx="2509604" cy="35142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292080" y="2996952"/>
            <a:ext cx="2243468" cy="2474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339752" y="2419017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圈子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909758" y="2465293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圈子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47149" y="1308503"/>
            <a:ext cx="86409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宝马</a:t>
            </a:r>
            <a:endParaRPr lang="zh-CN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932040" y="1298752"/>
            <a:ext cx="864096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苹果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227269" y="1308044"/>
            <a:ext cx="86409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奥迪</a:t>
            </a:r>
            <a:endParaRPr lang="zh-CN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347864" y="1308503"/>
            <a:ext cx="86409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奔驰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950857" y="1286380"/>
            <a:ext cx="86409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三星</a:t>
            </a:r>
            <a:endParaRPr lang="zh-CN" alt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989878" y="1268760"/>
            <a:ext cx="864096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dirty="0" err="1" smtClean="0"/>
              <a:t>htc</a:t>
            </a:r>
            <a:endParaRPr lang="zh-CN" altLang="en-US" dirty="0"/>
          </a:p>
        </p:txBody>
      </p:sp>
      <p:sp>
        <p:nvSpPr>
          <p:cNvPr id="13" name="下箭头 12"/>
          <p:cNvSpPr/>
          <p:nvPr/>
        </p:nvSpPr>
        <p:spPr>
          <a:xfrm rot="10800000">
            <a:off x="2367102" y="1790657"/>
            <a:ext cx="607597" cy="62835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2974699" y="2019129"/>
            <a:ext cx="121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热点话题</a:t>
            </a:r>
            <a:endParaRPr lang="zh-CN" altLang="en-US" dirty="0"/>
          </a:p>
        </p:txBody>
      </p:sp>
      <p:sp>
        <p:nvSpPr>
          <p:cNvPr id="58" name="下箭头 57"/>
          <p:cNvSpPr/>
          <p:nvPr/>
        </p:nvSpPr>
        <p:spPr>
          <a:xfrm rot="10800000">
            <a:off x="5950485" y="1715419"/>
            <a:ext cx="607597" cy="628359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6558082" y="1943891"/>
            <a:ext cx="1215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热点话题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044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" grpId="0" animBg="1"/>
      <p:bldP spid="10" grpId="0"/>
      <p:bldP spid="30" grpId="0"/>
      <p:bldP spid="12" grpId="0" animBg="1"/>
      <p:bldP spid="34" grpId="0" animBg="1"/>
      <p:bldP spid="35" grpId="0" animBg="1"/>
      <p:bldP spid="36" grpId="0" animBg="1"/>
      <p:bldP spid="51" grpId="0" animBg="1"/>
      <p:bldP spid="53" grpId="0" animBg="1"/>
      <p:bldP spid="13" grpId="0" animBg="1"/>
      <p:bldP spid="57" grpId="0"/>
      <p:bldP spid="58" grpId="0" animBg="1"/>
      <p:bldP spid="5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980728"/>
            <a:ext cx="4366895" cy="89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预期成果</a:t>
            </a:r>
            <a:r>
              <a:rPr lang="en-US" altLang="zh-CN" dirty="0"/>
              <a:t>-</a:t>
            </a:r>
            <a:r>
              <a:rPr lang="zh-CN" altLang="en-US" dirty="0" smtClean="0"/>
              <a:t>社交网络营销</a:t>
            </a:r>
            <a:endParaRPr lang="zh-CN" altLang="en-US" dirty="0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0" y="3267142"/>
            <a:ext cx="8255329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椭圆 8"/>
          <p:cNvSpPr/>
          <p:nvPr/>
        </p:nvSpPr>
        <p:spPr>
          <a:xfrm rot="19606023">
            <a:off x="2277553" y="2970852"/>
            <a:ext cx="2509604" cy="35142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5292080" y="3267142"/>
            <a:ext cx="2243468" cy="24743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3724275" cy="850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下箭头 2"/>
          <p:cNvSpPr/>
          <p:nvPr/>
        </p:nvSpPr>
        <p:spPr>
          <a:xfrm>
            <a:off x="3107381" y="2060848"/>
            <a:ext cx="432048" cy="93610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5689212" y="2102489"/>
            <a:ext cx="432048" cy="93610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532355" y="2044651"/>
            <a:ext cx="1215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定向</a:t>
            </a:r>
            <a:endParaRPr lang="en-US" altLang="zh-CN" dirty="0" smtClean="0"/>
          </a:p>
          <a:p>
            <a:r>
              <a:rPr lang="zh-CN" altLang="en-US" dirty="0"/>
              <a:t>推</a:t>
            </a:r>
            <a:r>
              <a:rPr lang="zh-CN" altLang="en-US" dirty="0" smtClean="0"/>
              <a:t>送</a:t>
            </a:r>
            <a:endParaRPr lang="en-US" altLang="zh-CN" dirty="0" smtClean="0"/>
          </a:p>
          <a:p>
            <a:r>
              <a:rPr lang="zh-CN" altLang="en-US" dirty="0" smtClean="0"/>
              <a:t>广告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081336" y="2060848"/>
            <a:ext cx="12157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定向</a:t>
            </a:r>
            <a:endParaRPr lang="en-US" altLang="zh-CN" dirty="0" smtClean="0"/>
          </a:p>
          <a:p>
            <a:r>
              <a:rPr lang="zh-CN" altLang="en-US" dirty="0"/>
              <a:t>推</a:t>
            </a:r>
            <a:r>
              <a:rPr lang="zh-CN" altLang="en-US" dirty="0" smtClean="0"/>
              <a:t>送</a:t>
            </a:r>
            <a:endParaRPr lang="en-US" altLang="zh-CN" dirty="0" smtClean="0"/>
          </a:p>
          <a:p>
            <a:r>
              <a:rPr lang="zh-CN" altLang="en-US" dirty="0" smtClean="0"/>
              <a:t>广告</a:t>
            </a:r>
            <a:endParaRPr lang="zh-CN" alt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48" y="2013467"/>
            <a:ext cx="955596" cy="67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313" y="2102489"/>
            <a:ext cx="1045068" cy="58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83" y="2930560"/>
            <a:ext cx="873156" cy="586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265" y="2148749"/>
            <a:ext cx="1277026" cy="71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859" y="2165596"/>
            <a:ext cx="1199020" cy="81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93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  <p:bldP spid="23" grpId="0"/>
      <p:bldP spid="2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社交</a:t>
            </a:r>
            <a:r>
              <a:rPr lang="zh-CN" altLang="en-US" dirty="0" smtClean="0"/>
              <a:t>网络搜索</a:t>
            </a:r>
            <a:r>
              <a:rPr lang="zh-CN" altLang="en-US" dirty="0"/>
              <a:t>的</a:t>
            </a:r>
            <a:r>
              <a:rPr lang="zh-CN" altLang="en-US" dirty="0" smtClean="0"/>
              <a:t>重要作用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5537" y="1270501"/>
            <a:ext cx="8280919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prstClr val="black"/>
                </a:solidFill>
              </a:rPr>
              <a:t>        </a:t>
            </a:r>
            <a:r>
              <a:rPr lang="zh-CN" altLang="zh-CN" sz="2000" b="1" dirty="0" smtClean="0">
                <a:solidFill>
                  <a:prstClr val="black"/>
                </a:solidFill>
              </a:rPr>
              <a:t>社交网络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搜索引擎的实现，</a:t>
            </a:r>
            <a:r>
              <a:rPr lang="zh-CN" altLang="zh-CN" sz="2000" b="1" dirty="0" smtClean="0">
                <a:solidFill>
                  <a:prstClr val="black"/>
                </a:solidFill>
              </a:rPr>
              <a:t>有助于</a:t>
            </a:r>
            <a:r>
              <a:rPr lang="zh-CN" altLang="zh-CN" sz="2000" b="1" dirty="0">
                <a:solidFill>
                  <a:prstClr val="black"/>
                </a:solidFill>
              </a:rPr>
              <a:t>揭示社交网络应用如何通过网络交互、信息传播等方式</a:t>
            </a:r>
            <a:r>
              <a:rPr lang="zh-CN" altLang="zh-CN" sz="2000" b="1" dirty="0" smtClean="0">
                <a:solidFill>
                  <a:prstClr val="black"/>
                </a:solidFill>
              </a:rPr>
              <a:t>，有助于</a:t>
            </a:r>
            <a:r>
              <a:rPr lang="zh-CN" altLang="zh-CN" sz="2000" b="1" dirty="0">
                <a:solidFill>
                  <a:prstClr val="black"/>
                </a:solidFill>
              </a:rPr>
              <a:t>解决国家与社会</a:t>
            </a:r>
            <a:r>
              <a:rPr lang="zh-CN" altLang="zh-CN" sz="2000" b="1" dirty="0" smtClean="0">
                <a:solidFill>
                  <a:prstClr val="black"/>
                </a:solidFill>
              </a:rPr>
              <a:t>等</a:t>
            </a:r>
            <a:r>
              <a:rPr lang="zh-CN" altLang="en-US" sz="2000" b="1" dirty="0">
                <a:solidFill>
                  <a:prstClr val="black"/>
                </a:solidFill>
              </a:rPr>
              <a:t>在互联网各类</a:t>
            </a:r>
            <a:r>
              <a:rPr lang="zh-CN" altLang="en-US" sz="2000" b="1" dirty="0">
                <a:solidFill>
                  <a:srgbClr val="FF0000"/>
                </a:solidFill>
              </a:rPr>
              <a:t>情报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分析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、互联网</a:t>
            </a:r>
            <a:r>
              <a:rPr lang="zh-CN" altLang="en-US" sz="2000" b="1" dirty="0">
                <a:solidFill>
                  <a:srgbClr val="FF0000"/>
                </a:solidFill>
              </a:rPr>
              <a:t>舆情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分析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社交</a:t>
            </a:r>
            <a:r>
              <a:rPr lang="zh-CN" altLang="en-US" sz="2000" b="1" dirty="0">
                <a:solidFill>
                  <a:srgbClr val="FF0000"/>
                </a:solidFill>
              </a:rPr>
              <a:t>网络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营销</a:t>
            </a:r>
            <a:r>
              <a:rPr lang="zh-CN" altLang="en-US" sz="2000" b="1" dirty="0" smtClean="0">
                <a:solidFill>
                  <a:prstClr val="black"/>
                </a:solidFill>
              </a:rPr>
              <a:t>等</a:t>
            </a:r>
            <a:r>
              <a:rPr lang="zh-CN" altLang="zh-CN" sz="2000" b="1" dirty="0" smtClean="0">
                <a:solidFill>
                  <a:prstClr val="black"/>
                </a:solidFill>
              </a:rPr>
              <a:t>多</a:t>
            </a:r>
            <a:r>
              <a:rPr lang="zh-CN" altLang="zh-CN" sz="2000" b="1" dirty="0">
                <a:solidFill>
                  <a:prstClr val="black"/>
                </a:solidFill>
              </a:rPr>
              <a:t>方面存在的现实需求。</a:t>
            </a:r>
          </a:p>
        </p:txBody>
      </p:sp>
      <p:pic>
        <p:nvPicPr>
          <p:cNvPr id="2050" name="Picture 2" descr="http://geekpark-img.qiniudn.com/uploads/reading/seed/14db1bffdfa26677b37ed522e21fdd9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68617"/>
            <a:ext cx="3923928" cy="318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http://img3.imgtn.bdimg.com/it/u=2763358484,3628008971&amp;fm=23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7235" y="573325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网络舆情分析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5" name="AutoShape 7" descr="http://img4.imgtn.bdimg.com/it/u=1076258716,2479256742&amp;fm=23&amp;gp=0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433359"/>
            <a:ext cx="2035249" cy="208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672" y="3385635"/>
            <a:ext cx="2952328" cy="184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6883006" y="573325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社交网络营销</a:t>
            </a:r>
          </a:p>
        </p:txBody>
      </p:sp>
      <p:sp>
        <p:nvSpPr>
          <p:cNvPr id="21" name="右箭头 20"/>
          <p:cNvSpPr/>
          <p:nvPr/>
        </p:nvSpPr>
        <p:spPr>
          <a:xfrm>
            <a:off x="5940152" y="4005064"/>
            <a:ext cx="288313" cy="708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右箭头 21"/>
          <p:cNvSpPr/>
          <p:nvPr/>
        </p:nvSpPr>
        <p:spPr>
          <a:xfrm flipH="1">
            <a:off x="2195455" y="3953176"/>
            <a:ext cx="288313" cy="7084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35896" y="630932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情报分析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99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468"/>
    </mc:Choice>
    <mc:Fallback xmlns="">
      <p:transition advTm="17468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ordArt 3"/>
          <p:cNvSpPr>
            <a:spLocks noChangeArrowheads="1" noChangeShapeType="1" noTextEdit="1"/>
          </p:cNvSpPr>
          <p:nvPr/>
        </p:nvSpPr>
        <p:spPr bwMode="gray">
          <a:xfrm>
            <a:off x="1053480" y="2157489"/>
            <a:ext cx="3528392" cy="133031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zh-CN" altLang="en-US" sz="5400" b="1" kern="10" dirty="0" smtClean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3067B8"/>
                    </a:gs>
                    <a:gs pos="100000">
                      <a:srgbClr val="3067B8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谢谢</a:t>
            </a:r>
            <a:r>
              <a:rPr lang="en-US" altLang="zh-CN" sz="5400" b="1" kern="10" dirty="0" smtClean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3067B8"/>
                    </a:gs>
                    <a:gs pos="100000">
                      <a:srgbClr val="3067B8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!</a:t>
            </a:r>
            <a:endParaRPr lang="zh-CN" altLang="en-US" sz="5400" b="1" kern="10" dirty="0" smtClean="0">
              <a:ln w="28575">
                <a:solidFill>
                  <a:srgbClr val="FFFFFF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3067B8"/>
                  </a:gs>
                  <a:gs pos="100000">
                    <a:srgbClr val="3067B8">
                      <a:gamma/>
                      <a:shade val="46275"/>
                      <a:invGamma/>
                    </a:srgbClr>
                  </a:gs>
                </a:gsLst>
                <a:lin ang="5400000" scaled="1"/>
              </a:gra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WordArt 3"/>
          <p:cNvSpPr>
            <a:spLocks noChangeArrowheads="1" noChangeShapeType="1" noTextEdit="1"/>
          </p:cNvSpPr>
          <p:nvPr/>
        </p:nvSpPr>
        <p:spPr bwMode="gray">
          <a:xfrm>
            <a:off x="1043608" y="4029697"/>
            <a:ext cx="5112568" cy="911471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>
              <a:defRPr/>
            </a:pPr>
            <a:r>
              <a:rPr lang="zh-CN" altLang="en-US" sz="5400" b="1" kern="10" dirty="0" smtClean="0"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3067B8"/>
                    </a:gs>
                    <a:gs pos="100000">
                      <a:srgbClr val="3067B8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atin typeface="微软雅黑" pitchFamily="34" charset="-122"/>
                <a:ea typeface="微软雅黑" pitchFamily="34" charset="-122"/>
              </a:rPr>
              <a:t>请 提 宝 贵 意 见</a:t>
            </a:r>
          </a:p>
        </p:txBody>
      </p:sp>
    </p:spTree>
    <p:extLst>
      <p:ext uri="{BB962C8B-B14F-4D97-AF65-F5344CB8AC3E}">
        <p14:creationId xmlns:p14="http://schemas.microsoft.com/office/powerpoint/2010/main" val="139086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3412347" y="1412776"/>
            <a:ext cx="5552141" cy="4607966"/>
            <a:chOff x="3412347" y="1412776"/>
            <a:chExt cx="5552141" cy="4607966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2347" y="1412776"/>
              <a:ext cx="5552141" cy="4607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CFFFB"/>
                </a:clrFrom>
                <a:clrTo>
                  <a:srgbClr val="FCFF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1556792"/>
              <a:ext cx="720080" cy="6308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6336" y="4293096"/>
              <a:ext cx="1008509" cy="432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27" descr="C:\Users\lenovo\Pictures\youtub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976" y="4212858"/>
              <a:ext cx="1247930" cy="512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5" descr="C:\Users\lenovo\Pictures\2.png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4848" y="5033938"/>
              <a:ext cx="1022736" cy="779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17" descr="http://pic14.nipic.com/20110427/1898385_221121122000_2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7894" y="5239544"/>
              <a:ext cx="1342047" cy="559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矩形 2"/>
          <p:cNvSpPr/>
          <p:nvPr/>
        </p:nvSpPr>
        <p:spPr>
          <a:xfrm>
            <a:off x="238001" y="1413322"/>
            <a:ext cx="3096468" cy="4607966"/>
          </a:xfrm>
          <a:prstGeom prst="rect">
            <a:avLst/>
          </a:prstGeom>
          <a:solidFill>
            <a:srgbClr val="FFFAD9"/>
          </a:solidFill>
          <a:ln w="28575">
            <a:noFill/>
            <a:prstDash val="solid"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180000" tIns="216000" rIns="180000"/>
          <a:lstStyle/>
          <a:p>
            <a:pPr marL="952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zh-CN" altLang="en-US" sz="3000" b="1" spc="50" dirty="0">
                <a:ln w="11430"/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rPr>
              <a:t>在线社交网络     </a:t>
            </a:r>
            <a:r>
              <a:rPr lang="en-US" altLang="zh-CN" sz="3000" b="1" spc="50" dirty="0">
                <a:ln w="11430"/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rPr>
              <a:t>    </a:t>
            </a:r>
          </a:p>
          <a:p>
            <a:pPr marL="952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en-US" altLang="zh-CN" sz="3200" b="1" dirty="0">
                <a:solidFill>
                  <a:srgbClr val="0070C0"/>
                </a:solidFill>
                <a:latin typeface="华文中宋" pitchFamily="2" charset="-122"/>
                <a:ea typeface="华文中宋" pitchFamily="2" charset="-122"/>
              </a:rPr>
              <a:t>   </a:t>
            </a:r>
            <a:r>
              <a:rPr lang="zh-CN" altLang="en-US" sz="2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</a:rPr>
              <a:t>一种在信息网络上由</a:t>
            </a:r>
            <a:r>
              <a:rPr lang="zh-CN" altLang="en-US" sz="2200" b="1" dirty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/>
              </a:rPr>
              <a:t>社会个体集合</a:t>
            </a:r>
            <a:r>
              <a:rPr lang="zh-CN" altLang="en-US" sz="2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</a:rPr>
              <a:t>及个体之间的</a:t>
            </a:r>
            <a:r>
              <a:rPr lang="zh-CN" altLang="en-US" sz="2200" b="1" dirty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/>
              </a:rPr>
              <a:t>连接关系</a:t>
            </a:r>
            <a:r>
              <a:rPr lang="zh-CN" altLang="en-US" sz="22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/>
              </a:rPr>
              <a:t>构成的社会性结构。   </a:t>
            </a:r>
            <a:endParaRPr lang="en-US" altLang="zh-CN" sz="2200" b="1" dirty="0">
              <a:solidFill>
                <a:prstClr val="black">
                  <a:lumMod val="85000"/>
                  <a:lumOff val="15000"/>
                </a:prstClr>
              </a:solidFill>
              <a:latin typeface="微软雅黑"/>
            </a:endParaRPr>
          </a:p>
        </p:txBody>
      </p:sp>
      <p:sp>
        <p:nvSpPr>
          <p:cNvPr id="32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dirty="0"/>
              <a:t>社交网络的</a:t>
            </a:r>
            <a:r>
              <a:rPr lang="zh-CN" altLang="en-US" dirty="0" smtClean="0"/>
              <a:t>定义</a:t>
            </a:r>
            <a:endParaRPr dirty="0"/>
          </a:p>
        </p:txBody>
      </p:sp>
      <p:sp>
        <p:nvSpPr>
          <p:cNvPr id="11269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fld id="{DEBDC6DE-5B8D-43FE-A428-1B65EEB8BE3D}" type="slidenum">
              <a:rPr lang="zh-CN" altLang="en-US" sz="1200" b="0">
                <a:solidFill>
                  <a:srgbClr val="898989"/>
                </a:solidFill>
                <a:latin typeface="Calibri" pitchFamily="34" charset="0"/>
              </a:rPr>
              <a:pPr/>
              <a:t>5</a:t>
            </a:fld>
            <a:endParaRPr lang="zh-CN" altLang="en-US" sz="1200" b="0">
              <a:solidFill>
                <a:srgbClr val="898989"/>
              </a:solidFill>
              <a:latin typeface="Calibri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412800" y="1411200"/>
            <a:ext cx="5555172" cy="4610088"/>
            <a:chOff x="3412800" y="1411200"/>
            <a:chExt cx="5555172" cy="4610088"/>
          </a:xfrm>
        </p:grpSpPr>
        <p:grpSp>
          <p:nvGrpSpPr>
            <p:cNvPr id="37" name="组合 36"/>
            <p:cNvGrpSpPr/>
            <p:nvPr/>
          </p:nvGrpSpPr>
          <p:grpSpPr>
            <a:xfrm>
              <a:off x="3412800" y="1411200"/>
              <a:ext cx="5555172" cy="4610088"/>
              <a:chOff x="3412800" y="1411200"/>
              <a:chExt cx="5555172" cy="4610088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3412800" y="1547500"/>
                <a:ext cx="5555172" cy="4473788"/>
                <a:chOff x="3412800" y="1547500"/>
                <a:chExt cx="5555172" cy="4473788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3412801" y="3893898"/>
                  <a:ext cx="5551203" cy="1119278"/>
                  <a:chOff x="3412801" y="3821890"/>
                  <a:chExt cx="5551203" cy="1119278"/>
                </a:xfrm>
              </p:grpSpPr>
              <p:sp>
                <p:nvSpPr>
                  <p:cNvPr id="28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3412801" y="3821890"/>
                    <a:ext cx="5551203" cy="1107996"/>
                  </a:xfrm>
                  <a:prstGeom prst="rect">
                    <a:avLst/>
                  </a:prstGeom>
                  <a:solidFill>
                    <a:srgbClr val="EDF6F9"/>
                  </a:solidFill>
                  <a:ln w="31750" cmpd="thickThin">
                    <a:noFill/>
                    <a:miter lim="800000"/>
                    <a:headEnd/>
                    <a:tailEnd/>
                  </a:ln>
                </p:spPr>
                <p:txBody>
                  <a:bodyPr wrap="square" anchor="b">
                    <a:spAutoFit/>
                  </a:bodyPr>
                  <a:lstStyle/>
                  <a:p>
                    <a:pPr eaLnBrk="0" fontAlgn="base" hangingPunct="0">
                      <a:lnSpc>
                        <a:spcPct val="3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zh-CN" altLang="en-US" sz="2200" b="1" dirty="0">
                        <a:ln w="1905"/>
                        <a:gradFill>
                          <a:gsLst>
                            <a:gs pos="0">
                              <a:srgbClr val="F79646">
                                <a:shade val="20000"/>
                                <a:satMod val="200000"/>
                              </a:srgbClr>
                            </a:gs>
                            <a:gs pos="78000">
                              <a:srgbClr val="F79646">
                                <a:tint val="90000"/>
                                <a:shade val="89000"/>
                                <a:satMod val="220000"/>
                              </a:srgbClr>
                            </a:gs>
                            <a:gs pos="100000">
                              <a:srgbClr val="F79646">
                                <a:tint val="12000"/>
                                <a:satMod val="255000"/>
                              </a:srgb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微软雅黑" pitchFamily="34" charset="-122"/>
                      </a:rPr>
                      <a:t>微博类应用</a:t>
                    </a:r>
                  </a:p>
                </p:txBody>
              </p:sp>
              <p:pic>
                <p:nvPicPr>
                  <p:cNvPr id="29" name="Picture 5" descr="C:\Users\lenovo\Pictures\20114620101756870.gif"/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554" t="26416" r="13330" b="41116"/>
                  <a:stretch>
                    <a:fillRect/>
                  </a:stretch>
                </p:blipFill>
                <p:spPr bwMode="auto">
                  <a:xfrm>
                    <a:off x="5399627" y="4186442"/>
                    <a:ext cx="1554569" cy="59925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30" name="Picture 15" descr="C:\Users\lenovo\Pictures\2.png"/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24328" y="4161955"/>
                    <a:ext cx="1022736" cy="7792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5" name="组合 4"/>
                <p:cNvGrpSpPr/>
                <p:nvPr/>
              </p:nvGrpSpPr>
              <p:grpSpPr>
                <a:xfrm>
                  <a:off x="3412801" y="2075738"/>
                  <a:ext cx="5551200" cy="921214"/>
                  <a:chOff x="3412801" y="1855671"/>
                  <a:chExt cx="5551200" cy="921214"/>
                </a:xfrm>
              </p:grpSpPr>
              <p:sp>
                <p:nvSpPr>
                  <p:cNvPr id="25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3412801" y="1855671"/>
                    <a:ext cx="5551200" cy="921214"/>
                  </a:xfrm>
                  <a:prstGeom prst="rect">
                    <a:avLst/>
                  </a:prstGeom>
                  <a:solidFill>
                    <a:srgbClr val="EDF6F9"/>
                  </a:solidFill>
                  <a:ln w="31750" cmpd="thickThin">
                    <a:noFill/>
                    <a:miter lim="800000"/>
                    <a:headEnd/>
                    <a:tailEnd/>
                  </a:ln>
                </p:spPr>
                <p:txBody>
                  <a:bodyPr wrap="square" anchor="b">
                    <a:spAutoFit/>
                  </a:bodyPr>
                  <a:lstStyle/>
                  <a:p>
                    <a:pPr eaLnBrk="0" fontAlgn="base" hangingPunct="0">
                      <a:lnSpc>
                        <a:spcPct val="3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zh-CN" altLang="en-US" sz="2200" b="1" dirty="0">
                        <a:ln w="1905"/>
                        <a:gradFill>
                          <a:gsLst>
                            <a:gs pos="0">
                              <a:srgbClr val="F79646">
                                <a:shade val="20000"/>
                                <a:satMod val="200000"/>
                              </a:srgbClr>
                            </a:gs>
                            <a:gs pos="78000">
                              <a:srgbClr val="F79646">
                                <a:tint val="90000"/>
                                <a:shade val="89000"/>
                                <a:satMod val="220000"/>
                              </a:srgbClr>
                            </a:gs>
                            <a:gs pos="100000">
                              <a:srgbClr val="F79646">
                                <a:tint val="12000"/>
                                <a:satMod val="255000"/>
                              </a:srgb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微软雅黑"/>
                      </a:rPr>
                      <a:t>即时消息类</a:t>
                    </a:r>
                  </a:p>
                </p:txBody>
              </p:sp>
              <p:pic>
                <p:nvPicPr>
                  <p:cNvPr id="27" name="Picture 26" descr="C:\Users\lenovo\Pictures\qq.jpg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27465" y="2002276"/>
                    <a:ext cx="1137575" cy="61072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31" name="组合 30"/>
                <p:cNvGrpSpPr/>
                <p:nvPr/>
              </p:nvGrpSpPr>
              <p:grpSpPr>
                <a:xfrm>
                  <a:off x="3412945" y="4913292"/>
                  <a:ext cx="5555027" cy="1107996"/>
                  <a:chOff x="3412945" y="4913292"/>
                  <a:chExt cx="5555027" cy="1107996"/>
                </a:xfrm>
              </p:grpSpPr>
              <p:sp>
                <p:nvSpPr>
                  <p:cNvPr id="22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3412945" y="4913292"/>
                    <a:ext cx="5555027" cy="1107996"/>
                  </a:xfrm>
                  <a:prstGeom prst="rect">
                    <a:avLst/>
                  </a:prstGeom>
                  <a:solidFill>
                    <a:srgbClr val="EDF6F9"/>
                  </a:solidFill>
                  <a:ln w="31750" cmpd="thickThin">
                    <a:noFill/>
                    <a:miter lim="800000"/>
                    <a:headEnd/>
                    <a:tailEnd/>
                  </a:ln>
                </p:spPr>
                <p:txBody>
                  <a:bodyPr wrap="square" anchor="b">
                    <a:spAutoFit/>
                  </a:bodyPr>
                  <a:lstStyle/>
                  <a:p>
                    <a:pPr eaLnBrk="0" fontAlgn="base" hangingPunct="0">
                      <a:lnSpc>
                        <a:spcPct val="3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zh-CN" altLang="en-US" sz="2200" b="1" dirty="0">
                        <a:ln w="1905"/>
                        <a:gradFill>
                          <a:gsLst>
                            <a:gs pos="0">
                              <a:srgbClr val="F79646">
                                <a:shade val="20000"/>
                                <a:satMod val="200000"/>
                              </a:srgbClr>
                            </a:gs>
                            <a:gs pos="78000">
                              <a:srgbClr val="F79646">
                                <a:tint val="90000"/>
                                <a:shade val="89000"/>
                                <a:satMod val="220000"/>
                              </a:srgbClr>
                            </a:gs>
                            <a:gs pos="100000">
                              <a:srgbClr val="F79646">
                                <a:tint val="12000"/>
                                <a:satMod val="255000"/>
                              </a:srgb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微软雅黑" pitchFamily="34" charset="-122"/>
                      </a:rPr>
                      <a:t>共享空间类</a:t>
                    </a:r>
                  </a:p>
                </p:txBody>
              </p:sp>
              <p:pic>
                <p:nvPicPr>
                  <p:cNvPr id="23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83168" y="5301221"/>
                    <a:ext cx="1344648" cy="57605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24" name="Picture 27" descr="C:\Users\lenovo\Pictures\youtub.jpg"/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91961" y="5305866"/>
                    <a:ext cx="1391946" cy="57140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grpSp>
              <p:nvGrpSpPr>
                <p:cNvPr id="6" name="组合 5"/>
                <p:cNvGrpSpPr/>
                <p:nvPr/>
              </p:nvGrpSpPr>
              <p:grpSpPr>
                <a:xfrm>
                  <a:off x="3412945" y="2897068"/>
                  <a:ext cx="5555024" cy="1107996"/>
                  <a:chOff x="3412945" y="2731197"/>
                  <a:chExt cx="5555024" cy="1107996"/>
                </a:xfrm>
              </p:grpSpPr>
              <p:sp>
                <p:nvSpPr>
                  <p:cNvPr id="19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3412945" y="2731197"/>
                    <a:ext cx="5555024" cy="1107996"/>
                  </a:xfrm>
                  <a:prstGeom prst="rect">
                    <a:avLst/>
                  </a:prstGeom>
                  <a:solidFill>
                    <a:srgbClr val="EDF6F9"/>
                  </a:solidFill>
                  <a:ln w="31750" cmpd="thickThin">
                    <a:noFill/>
                    <a:miter lim="800000"/>
                    <a:headEnd/>
                    <a:tailEnd/>
                  </a:ln>
                </p:spPr>
                <p:txBody>
                  <a:bodyPr wrap="square" anchor="b">
                    <a:spAutoFit/>
                  </a:bodyPr>
                  <a:lstStyle/>
                  <a:p>
                    <a:pPr eaLnBrk="0" fontAlgn="base" hangingPunct="0">
                      <a:lnSpc>
                        <a:spcPct val="3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zh-CN" altLang="en-US" sz="2200" b="1" dirty="0">
                        <a:ln w="1905"/>
                        <a:gradFill>
                          <a:gsLst>
                            <a:gs pos="0">
                              <a:srgbClr val="F79646">
                                <a:shade val="20000"/>
                                <a:satMod val="200000"/>
                              </a:srgbClr>
                            </a:gs>
                            <a:gs pos="78000">
                              <a:srgbClr val="F79646">
                                <a:tint val="90000"/>
                                <a:shade val="89000"/>
                                <a:satMod val="220000"/>
                              </a:srgbClr>
                            </a:gs>
                            <a:gs pos="100000">
                              <a:srgbClr val="F79646">
                                <a:tint val="12000"/>
                                <a:satMod val="255000"/>
                              </a:srgbClr>
                            </a:gs>
                          </a:gsLst>
                          <a:lin ang="5400000"/>
                        </a:gra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微软雅黑" pitchFamily="34" charset="-122"/>
                      </a:rPr>
                      <a:t>在线社交类</a:t>
                    </a:r>
                  </a:p>
                </p:txBody>
              </p:sp>
              <p:pic>
                <p:nvPicPr>
                  <p:cNvPr id="20" name="Picture 17" descr="http://pic14.nipic.com/20110427/1898385_221121122000_2.jpg"/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320056" y="3111283"/>
                    <a:ext cx="1342047" cy="55974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21" name="Picture 6" descr="C:\Users\lenovo\Pictures\LOGO_48x48.png"/>
                  <p:cNvPicPr>
                    <a:picLocks noChangeAspect="1" noChangeArrowheads="1"/>
                  </p:cNvPicPr>
                  <p:nvPr/>
                </p:nvPicPr>
                <p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27645" y="3058656"/>
                    <a:ext cx="1059927" cy="68832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33" name="矩形 32"/>
                <p:cNvSpPr/>
                <p:nvPr/>
              </p:nvSpPr>
              <p:spPr>
                <a:xfrm>
                  <a:off x="3412800" y="1547500"/>
                  <a:ext cx="427072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2400" b="1" dirty="0">
                      <a:solidFill>
                        <a:srgbClr val="0070C0"/>
                      </a:solidFill>
                    </a:rPr>
                    <a:t>在线社交网络的欧盟分类方法</a:t>
                  </a:r>
                  <a:r>
                    <a:rPr lang="en-US" altLang="zh-CN" sz="2400" b="1" dirty="0">
                      <a:solidFill>
                        <a:srgbClr val="0070C0"/>
                      </a:solidFill>
                    </a:rPr>
                    <a:t>:</a:t>
                  </a:r>
                  <a:endParaRPr lang="zh-CN" altLang="en-US" sz="2400" b="1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34" name="矩形 33"/>
              <p:cNvSpPr/>
              <p:nvPr/>
            </p:nvSpPr>
            <p:spPr>
              <a:xfrm>
                <a:off x="3412800" y="1411200"/>
                <a:ext cx="5551200" cy="4607966"/>
              </a:xfrm>
              <a:prstGeom prst="rect">
                <a:avLst/>
              </a:prstGeom>
              <a:noFill/>
              <a:ln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7236296" y="2163854"/>
              <a:ext cx="1656183" cy="714613"/>
              <a:chOff x="7236296" y="2163854"/>
              <a:chExt cx="1656183" cy="714613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13" cstate="print">
                <a:clrChange>
                  <a:clrFrom>
                    <a:srgbClr val="FCFFFB"/>
                  </a:clrFrom>
                  <a:clrTo>
                    <a:srgbClr val="FCFF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36296" y="2163854"/>
                <a:ext cx="734103" cy="7146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91078" y="2222343"/>
                <a:ext cx="901401" cy="6107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39450345"/>
      </p:ext>
    </p:extLst>
  </p:cSld>
  <p:clrMapOvr>
    <a:masterClrMapping/>
  </p:clrMapOvr>
  <p:transition advTm="57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39"/>
        <p14:stopEvt time="5332" objId="39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1520" y="1268761"/>
            <a:ext cx="5832648" cy="2304000"/>
          </a:xfrm>
          <a:prstGeom prst="rect">
            <a:avLst/>
          </a:prstGeom>
          <a:solidFill>
            <a:srgbClr val="ECF1F8">
              <a:alpha val="69804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政  治</a:t>
            </a:r>
            <a:endParaRPr lang="en-US" altLang="zh-CN" sz="2000" dirty="0"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选举造势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：美国领导人通过社交网络助选、进行</a:t>
            </a:r>
            <a:r>
              <a:rPr lang="zh-CN" altLang="en-US" sz="1800" dirty="0" smtClean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民意调查</a:t>
            </a:r>
            <a:endParaRPr lang="en-US" altLang="zh-CN" sz="1800" dirty="0"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政务公开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：地方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部门在社交网络开通账户，及时对外公布最新政策和处理</a:t>
            </a:r>
            <a:r>
              <a:rPr lang="zh-CN" altLang="en-US" sz="1800" dirty="0" smtClean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结果</a:t>
            </a:r>
            <a:endParaRPr lang="en-US" altLang="zh-CN" sz="1800" dirty="0" smtClean="0"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228184" y="3932287"/>
            <a:ext cx="2664948" cy="2016993"/>
            <a:chOff x="6223065" y="4364335"/>
            <a:chExt cx="2664948" cy="2016993"/>
          </a:xfrm>
        </p:grpSpPr>
        <p:pic>
          <p:nvPicPr>
            <p:cNvPr id="19" name="Picture 1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23066" y="4835349"/>
              <a:ext cx="1235512" cy="5378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2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458577" y="4797152"/>
              <a:ext cx="1429436" cy="504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1" name="Picture 2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223066" y="4365104"/>
              <a:ext cx="1445277" cy="5163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668343" y="4364335"/>
              <a:ext cx="1181351" cy="50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3065" y="5266207"/>
              <a:ext cx="1393571" cy="111042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5" descr="C:\Users\Administrator\Desktop\U5525P352T161D10F5375DT20110617190714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8854" y="5301208"/>
              <a:ext cx="1289159" cy="108012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组合 4"/>
          <p:cNvGrpSpPr/>
          <p:nvPr/>
        </p:nvGrpSpPr>
        <p:grpSpPr>
          <a:xfrm>
            <a:off x="6281428" y="1268760"/>
            <a:ext cx="2611052" cy="2236041"/>
            <a:chOff x="6223065" y="1268760"/>
            <a:chExt cx="2611052" cy="2236041"/>
          </a:xfrm>
        </p:grpSpPr>
        <p:pic>
          <p:nvPicPr>
            <p:cNvPr id="28" name="Picture 3" descr="C:\Users\Administrator\Desktop\1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6832" y="2377161"/>
              <a:ext cx="1505322" cy="112764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3065" y="1268760"/>
              <a:ext cx="2611052" cy="129614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3065" y="2564904"/>
              <a:ext cx="1127640" cy="9361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251520" y="3780000"/>
            <a:ext cx="5832648" cy="2304000"/>
          </a:xfrm>
          <a:prstGeom prst="rect">
            <a:avLst/>
          </a:prstGeom>
          <a:solidFill>
            <a:srgbClr val="ECF1F8">
              <a:alpha val="69804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800" b="1" kern="12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800" b="1" kern="12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仿宋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仿宋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仿宋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楷体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u"/>
            </a:pPr>
            <a:r>
              <a:rPr lang="zh-CN" altLang="en-US" sz="2400" dirty="0" smtClean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教  育</a:t>
            </a:r>
            <a:endParaRPr lang="en-US" altLang="zh-CN" sz="2400" dirty="0" smtClean="0"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1800" dirty="0" smtClean="0">
                <a:solidFill>
                  <a:schemeClr val="accent2">
                    <a:lumMod val="7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知识问答</a:t>
            </a:r>
            <a:r>
              <a:rPr lang="zh-CN" altLang="en-US" sz="1800" dirty="0" smtClean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：网民在各类知识问答平台（百度百科、天涯问答、雅虎知识堂）咨询互动</a:t>
            </a:r>
            <a:endParaRPr lang="en-US" altLang="zh-CN" sz="1800" dirty="0" smtClean="0"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1800" dirty="0" smtClean="0">
                <a:solidFill>
                  <a:schemeClr val="accent2">
                    <a:lumMod val="7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公开课</a:t>
            </a:r>
            <a:r>
              <a:rPr lang="zh-CN" altLang="en-US" sz="1800" dirty="0" smtClean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：超过</a:t>
            </a:r>
            <a:r>
              <a:rPr lang="en-US" altLang="zh-CN" sz="1800" dirty="0" smtClean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50</a:t>
            </a:r>
            <a:r>
              <a:rPr lang="zh-CN" altLang="en-US" sz="1800" dirty="0" smtClean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所美国大学在社交网络上开设公开课</a:t>
            </a:r>
            <a:endParaRPr lang="zh-CN" altLang="en-US" sz="2400" dirty="0"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35496" y="116632"/>
            <a:ext cx="8928992" cy="828675"/>
          </a:xfrm>
        </p:spPr>
        <p:txBody>
          <a:bodyPr/>
          <a:lstStyle/>
          <a:p>
            <a:r>
              <a:rPr lang="zh-CN" altLang="en-US" dirty="0" smtClean="0"/>
              <a:t>在线社交网络的作用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2713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468"/>
    </mc:Choice>
    <mc:Fallback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1520" y="1268761"/>
            <a:ext cx="5832648" cy="2304255"/>
          </a:xfrm>
          <a:prstGeom prst="rect">
            <a:avLst/>
          </a:prstGeom>
          <a:solidFill>
            <a:srgbClr val="ECF1F8">
              <a:alpha val="69804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en-US" sz="2400" dirty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商 业：</a:t>
            </a:r>
            <a:endParaRPr lang="en-US" altLang="zh-CN" sz="2400" dirty="0"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网上购物：</a:t>
            </a:r>
            <a:r>
              <a:rPr lang="en-US" altLang="zh-CN" sz="1800" dirty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70%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的社交网络成人活跃用户选择在淘宝、</a:t>
            </a:r>
            <a:r>
              <a:rPr lang="zh-CN" altLang="en-US" sz="1800" dirty="0" smtClean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京东和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亚马逊等网上购物平台选购产品</a:t>
            </a:r>
            <a:endParaRPr lang="en-US" altLang="zh-CN" sz="1800" dirty="0"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品牌营销：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企业利用社交网络进行品牌营销</a:t>
            </a:r>
            <a:endParaRPr lang="en-US" altLang="zh-CN" sz="1800" dirty="0"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人气提升：</a:t>
            </a:r>
            <a:r>
              <a:rPr lang="zh-CN" altLang="en-US" sz="1800" dirty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各类明星、网络红人和草根通过社交网络提升自己的网络人气，增强生活知名度</a:t>
            </a:r>
            <a:endParaRPr lang="en-US" altLang="zh-CN" sz="1800" dirty="0"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lvl="2"/>
            <a:endParaRPr lang="en-US" altLang="zh-CN" sz="1800" dirty="0"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lvl="3"/>
            <a:endParaRPr lang="en-US" altLang="zh-CN" sz="1800" dirty="0">
              <a:latin typeface="微软雅黑" pitchFamily="34" charset="-122"/>
              <a:ea typeface="微软雅黑" pitchFamily="34" charset="-122"/>
            </a:endParaRPr>
          </a:p>
          <a:p>
            <a:pPr>
              <a:buChar char="u"/>
            </a:pPr>
            <a:endParaRPr lang="zh-CN" altLang="en-US" sz="2400" dirty="0"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>
              <a:buChar char="u"/>
            </a:pPr>
            <a:endParaRPr lang="en-US" altLang="zh-CN" sz="2400" dirty="0"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>
              <a:buChar char="u"/>
            </a:pPr>
            <a:endParaRPr lang="en-US" altLang="zh-CN" sz="2400" dirty="0"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>
              <a:buChar char="u"/>
            </a:pPr>
            <a:endParaRPr lang="zh-CN" altLang="en-US" sz="2400" dirty="0"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283965" y="1268760"/>
            <a:ext cx="2608515" cy="2324332"/>
            <a:chOff x="6339542" y="1301418"/>
            <a:chExt cx="2608515" cy="2324332"/>
          </a:xfrm>
        </p:grpSpPr>
        <p:pic>
          <p:nvPicPr>
            <p:cNvPr id="9" name="Picture 5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39542" y="1301418"/>
              <a:ext cx="2608515" cy="115212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52657" y="2492829"/>
              <a:ext cx="1240970" cy="113292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72200" y="2492896"/>
              <a:ext cx="1260140" cy="11328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4" name="组合 3"/>
          <p:cNvGrpSpPr/>
          <p:nvPr/>
        </p:nvGrpSpPr>
        <p:grpSpPr>
          <a:xfrm>
            <a:off x="6300192" y="3833779"/>
            <a:ext cx="2606731" cy="2187509"/>
            <a:chOff x="6228184" y="4293096"/>
            <a:chExt cx="2606731" cy="2187509"/>
          </a:xfrm>
        </p:grpSpPr>
        <p:pic>
          <p:nvPicPr>
            <p:cNvPr id="11" name="Picture 4" descr="http://img.article.pchome.net/00/44/11/56/11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6015" y="5359896"/>
              <a:ext cx="2578899" cy="11207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228184" y="4293096"/>
              <a:ext cx="1143578" cy="10668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8" name="Picture 1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56"/>
            <a:stretch/>
          </p:blipFill>
          <p:spPr bwMode="auto">
            <a:xfrm>
              <a:off x="7380313" y="4293096"/>
              <a:ext cx="1454602" cy="10668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251520" y="3780000"/>
            <a:ext cx="5832648" cy="2304000"/>
          </a:xfrm>
          <a:prstGeom prst="rect">
            <a:avLst/>
          </a:prstGeom>
          <a:solidFill>
            <a:srgbClr val="ECF1F8">
              <a:alpha val="69804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Ø"/>
              <a:defRPr sz="2800" b="1" kern="12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ü"/>
              <a:defRPr sz="2800" b="1" kern="12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仿宋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仿宋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仿宋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楷体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u"/>
            </a:pPr>
            <a:r>
              <a:rPr lang="zh-CN" altLang="en-US" sz="2400" dirty="0" smtClean="0"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文化生活</a:t>
            </a:r>
            <a:endParaRPr lang="en-US" altLang="zh-CN" sz="2400" dirty="0" smtClean="0">
              <a:solidFill>
                <a:srgbClr val="FF0000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1800" dirty="0" smtClean="0">
                <a:solidFill>
                  <a:schemeClr val="accent2">
                    <a:lumMod val="7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线上交友：</a:t>
            </a:r>
            <a:r>
              <a:rPr lang="zh-CN" altLang="en-US" sz="1800" dirty="0" smtClean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在互联网虚拟空间里建立社交圈子，参与话题讨论</a:t>
            </a:r>
            <a:endParaRPr lang="en-US" altLang="zh-CN" sz="1800" dirty="0" smtClean="0"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1800" dirty="0" smtClean="0">
                <a:solidFill>
                  <a:schemeClr val="accent2">
                    <a:lumMod val="7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线上游戏：</a:t>
            </a:r>
            <a:r>
              <a:rPr lang="zh-CN" altLang="en-US" sz="1800" dirty="0" smtClean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网民在虚拟社区中进行游戏互动</a:t>
            </a:r>
            <a:endParaRPr lang="en-US" altLang="zh-CN" sz="1800" dirty="0" smtClean="0"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1800" dirty="0" smtClean="0">
                <a:solidFill>
                  <a:schemeClr val="accent2">
                    <a:lumMod val="75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rPr>
              <a:t>协作编辑：</a:t>
            </a:r>
            <a:r>
              <a:rPr lang="zh-CN" altLang="en-US" sz="1800" dirty="0" smtClean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rPr>
              <a:t>各学科领域专业人士利用社交网络共同协作</a:t>
            </a:r>
            <a:endParaRPr lang="en-US" altLang="zh-CN" sz="1800" dirty="0" smtClean="0">
              <a:solidFill>
                <a:schemeClr val="tx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/>
          </p:nvPr>
        </p:nvSpPr>
        <p:spPr>
          <a:xfrm>
            <a:off x="35496" y="116632"/>
            <a:ext cx="8928992" cy="828675"/>
          </a:xfrm>
        </p:spPr>
        <p:txBody>
          <a:bodyPr/>
          <a:lstStyle/>
          <a:p>
            <a:r>
              <a:rPr lang="zh-CN" altLang="en-US" dirty="0" smtClean="0"/>
              <a:t>在线社交网络的作用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1081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468"/>
    </mc:Choice>
    <mc:Fallback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 bwMode="auto">
          <a:xfrm>
            <a:off x="67070" y="1120610"/>
            <a:ext cx="5876530" cy="395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xtLst/>
        </p:spPr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u"/>
            </a:pPr>
            <a:r>
              <a:rPr lang="zh-CN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移动社交网络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内容占位符 3"/>
          <p:cNvSpPr txBox="1">
            <a:spLocks/>
          </p:cNvSpPr>
          <p:nvPr/>
        </p:nvSpPr>
        <p:spPr>
          <a:xfrm>
            <a:off x="275899" y="1686206"/>
            <a:ext cx="8596692" cy="12777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>
            <a:lvl1pPr marL="241093" indent="-24109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1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22368" indent="-202027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969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03643" indent="-160729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87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125101" indent="-161845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6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446558" indent="-160729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6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768015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089473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410930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732387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Tx/>
              <a:buNone/>
            </a:pPr>
            <a:r>
              <a:rPr lang="zh-CN" altLang="en-US" sz="20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社交网络不断向移动端迁移，以在线识别用户及交换信息技术为基础，通过移动网络来实现社交应用功能，让网络最大程度服务于个人的现实生活</a:t>
            </a:r>
            <a:endParaRPr lang="en-US" altLang="zh-CN" sz="1900" b="1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6" descr="D:\F盘\大数据\liiNjWg5MSmx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092516"/>
            <a:ext cx="2618348" cy="138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" descr="D:\F盘\大数据\u=1435788028,2797225906&amp;fm=23&amp;gp=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984" y="3828396"/>
            <a:ext cx="1182607" cy="65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D:\F盘\大数据\200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21" y="3068429"/>
            <a:ext cx="1202691" cy="140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1" descr="D:\F盘\大数据\20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985" y="3068429"/>
            <a:ext cx="1193724" cy="70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组合 21"/>
          <p:cNvGrpSpPr/>
          <p:nvPr/>
        </p:nvGrpSpPr>
        <p:grpSpPr>
          <a:xfrm>
            <a:off x="3635896" y="4724400"/>
            <a:ext cx="5236696" cy="1848242"/>
            <a:chOff x="3635896" y="4724400"/>
            <a:chExt cx="5236696" cy="1848242"/>
          </a:xfrm>
        </p:grpSpPr>
        <p:sp>
          <p:nvSpPr>
            <p:cNvPr id="23" name="TextBox 22"/>
            <p:cNvSpPr txBox="1"/>
            <p:nvPr/>
          </p:nvSpPr>
          <p:spPr>
            <a:xfrm>
              <a:off x="4211960" y="6295643"/>
              <a:ext cx="437259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/>
                <a:t>来源：央视市场研究</a:t>
              </a:r>
              <a:r>
                <a:rPr lang="en-US" altLang="zh-CN" sz="1200" b="1" dirty="0"/>
                <a:t>-2014</a:t>
              </a:r>
              <a:r>
                <a:rPr lang="zh-CN" altLang="en-US" sz="1200" b="1" dirty="0"/>
                <a:t>年移动互联网用户行为分析</a:t>
              </a:r>
            </a:p>
          </p:txBody>
        </p:sp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96" y="4724400"/>
              <a:ext cx="5236696" cy="137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5" name="内容占位符 3"/>
          <p:cNvSpPr>
            <a:spLocks noGrp="1"/>
          </p:cNvSpPr>
          <p:nvPr>
            <p:ph sz="quarter" idx="4294967295"/>
          </p:nvPr>
        </p:nvSpPr>
        <p:spPr>
          <a:xfrm>
            <a:off x="294949" y="3124200"/>
            <a:ext cx="3115001" cy="704196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zh-CN" altLang="en-US" sz="1800" b="1" dirty="0" smtClean="0"/>
              <a:t>移动社交，即刻在线、即刻记录、即刻互动、即刻学习</a:t>
            </a:r>
            <a:endParaRPr lang="zh-CN" altLang="en-US" sz="1800" dirty="0"/>
          </a:p>
        </p:txBody>
      </p:sp>
      <p:sp>
        <p:nvSpPr>
          <p:cNvPr id="26" name="内容占位符 3"/>
          <p:cNvSpPr>
            <a:spLocks noGrp="1"/>
          </p:cNvSpPr>
          <p:nvPr>
            <p:ph sz="quarter" idx="4294967295"/>
          </p:nvPr>
        </p:nvSpPr>
        <p:spPr>
          <a:xfrm>
            <a:off x="313999" y="4669064"/>
            <a:ext cx="3115001" cy="741136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zh-CN" altLang="en-US" sz="1800" b="1" dirty="0"/>
              <a:t>移动</a:t>
            </a:r>
            <a:r>
              <a:rPr lang="zh-CN" altLang="en-US" sz="1800" b="1" dirty="0" smtClean="0"/>
              <a:t>终端成为</a:t>
            </a:r>
            <a:r>
              <a:rPr lang="zh-CN" altLang="en-US" sz="1800" b="1" dirty="0"/>
              <a:t>在线社交的主要媒介，获取和分享信息</a:t>
            </a:r>
          </a:p>
        </p:txBody>
      </p:sp>
      <p:sp>
        <p:nvSpPr>
          <p:cNvPr id="27" name="标题 1"/>
          <p:cNvSpPr>
            <a:spLocks noGrp="1"/>
          </p:cNvSpPr>
          <p:nvPr>
            <p:ph type="title"/>
          </p:nvPr>
        </p:nvSpPr>
        <p:spPr>
          <a:xfrm>
            <a:off x="35496" y="116632"/>
            <a:ext cx="8928992" cy="828675"/>
          </a:xfrm>
        </p:spPr>
        <p:txBody>
          <a:bodyPr/>
          <a:lstStyle/>
          <a:p>
            <a:r>
              <a:rPr lang="zh-CN" altLang="en-US" dirty="0" smtClean="0"/>
              <a:t>在线社交网络与移动互联网相结合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6100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468"/>
    </mc:Choice>
    <mc:Fallback>
      <p:transition advTm="17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 animBg="1"/>
      <p:bldP spid="26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57188" y="5013325"/>
            <a:ext cx="8462962" cy="12001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0" fontAlgn="base" latinLnBrk="1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Facebook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</a:rPr>
              <a:t>已拥有超过</a:t>
            </a:r>
            <a:r>
              <a:rPr lang="en-US" altLang="zh-CN" sz="2800" b="1" dirty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</a:rPr>
              <a:t>14</a:t>
            </a:r>
            <a:r>
              <a:rPr lang="zh-CN" altLang="en-US" sz="2800" b="1" dirty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</a:rPr>
              <a:t>亿</a:t>
            </a:r>
            <a:r>
              <a:rPr lang="zh-CN" altLang="en-US" sz="2800" b="1" dirty="0">
                <a:solidFill>
                  <a:prstClr val="black"/>
                </a:solidFill>
                <a:latin typeface="微软雅黑" panose="020B0503020204020204" pitchFamily="34" charset="-122"/>
              </a:rPr>
              <a:t>的用户，是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</a:rPr>
              <a:t>第一大“人口国”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24" name="标题 2"/>
          <p:cNvSpPr txBox="1">
            <a:spLocks/>
          </p:cNvSpPr>
          <p:nvPr/>
        </p:nvSpPr>
        <p:spPr bwMode="auto">
          <a:xfrm>
            <a:off x="323528" y="1088157"/>
            <a:ext cx="8424936" cy="61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2800" b="1" cap="none" spc="50">
                <a:ln w="11430"/>
                <a:solidFill>
                  <a:srgbClr val="C00000"/>
                </a:solidFill>
                <a:effectLst/>
                <a:latin typeface="华文中宋" pitchFamily="2" charset="-122"/>
                <a:ea typeface="华文中宋" pitchFamily="2" charset="-122"/>
                <a:cs typeface="+mj-cs"/>
              </a:defRPr>
            </a:lvl1pPr>
            <a:lvl2pPr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2pPr>
            <a:lvl3pPr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3pPr>
            <a:lvl4pPr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4pPr>
            <a:lvl5pPr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pitchFamily="34" charset="0"/>
                <a:ea typeface="宋体" pitchFamily="2" charset="-122"/>
              </a:defRPr>
            </a:lvl9pPr>
          </a:lstStyle>
          <a:p>
            <a:pPr eaLnBrk="0" hangingPunct="0">
              <a:defRPr/>
            </a:pPr>
            <a:r>
              <a:rPr lang="zh-CN" altLang="en-US" sz="3000" dirty="0"/>
              <a:t>在线社交网络应用的迅猛</a:t>
            </a:r>
            <a:r>
              <a:rPr lang="zh-CN" altLang="en-US" sz="3000" dirty="0" smtClean="0"/>
              <a:t>发展</a:t>
            </a:r>
            <a:endParaRPr lang="zh-CN" altLang="en-US" sz="3000" dirty="0"/>
          </a:p>
        </p:txBody>
      </p:sp>
      <p:sp>
        <p:nvSpPr>
          <p:cNvPr id="25" name="标题 2"/>
          <p:cNvSpPr txBox="1">
            <a:spLocks/>
          </p:cNvSpPr>
          <p:nvPr/>
        </p:nvSpPr>
        <p:spPr bwMode="auto">
          <a:xfrm>
            <a:off x="35496" y="116632"/>
            <a:ext cx="8928992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zh-CN" altLang="en-US" sz="3200" b="1" kern="1200" cap="none" spc="50" smtClean="0">
                <a:ln w="11430"/>
                <a:solidFill>
                  <a:srgbClr val="0070C0"/>
                </a:solidFill>
                <a:effectLst/>
                <a:latin typeface="+mj-ea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dirty="0"/>
              <a:t>社交网络</a:t>
            </a:r>
            <a:r>
              <a:rPr lang="zh-CN" altLang="en-US" dirty="0" smtClean="0"/>
              <a:t>的发展</a:t>
            </a:r>
            <a:endParaRPr lang="zh-CN" altLang="en-US" dirty="0"/>
          </a:p>
        </p:txBody>
      </p:sp>
      <p:sp>
        <p:nvSpPr>
          <p:cNvPr id="15370" name="灯片编号占位符 7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4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eaLnBrk="0" fontAlgn="base" hangingPunct="0">
              <a:spcAft>
                <a:spcPct val="0"/>
              </a:spcAft>
              <a:buChar char="»"/>
              <a:defRPr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fld id="{D509611B-9E7D-4FF0-8124-539488FCA869}" type="slidenum">
              <a:rPr lang="zh-CN" altLang="en-US" sz="1200" b="0">
                <a:solidFill>
                  <a:srgbClr val="898989"/>
                </a:solidFill>
                <a:latin typeface="Calibri" pitchFamily="34" charset="0"/>
              </a:rPr>
              <a:pPr/>
              <a:t>9</a:t>
            </a:fld>
            <a:endParaRPr lang="zh-CN" altLang="en-US" sz="1200" b="0">
              <a:solidFill>
                <a:srgbClr val="898989"/>
              </a:solidFill>
              <a:latin typeface="Calibri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3850" y="1844675"/>
            <a:ext cx="5405480" cy="3024188"/>
            <a:chOff x="323850" y="1844675"/>
            <a:chExt cx="5405480" cy="3024188"/>
          </a:xfrm>
        </p:grpSpPr>
        <p:graphicFrame>
          <p:nvGraphicFramePr>
            <p:cNvPr id="12" name="图表 11"/>
            <p:cNvGraphicFramePr>
              <a:graphicFrameLocks/>
            </p:cNvGraphicFramePr>
            <p:nvPr>
              <p:extLst/>
            </p:nvPr>
          </p:nvGraphicFramePr>
          <p:xfrm>
            <a:off x="323850" y="1844675"/>
            <a:ext cx="5405480" cy="30241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矩形 3"/>
            <p:cNvSpPr/>
            <p:nvPr/>
          </p:nvSpPr>
          <p:spPr>
            <a:xfrm>
              <a:off x="539750" y="2413000"/>
              <a:ext cx="527050" cy="2762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b="1" kern="0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12</a:t>
              </a:r>
              <a:r>
                <a:rPr lang="zh-CN" altLang="en-US" sz="1200" b="1" kern="0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亿</a:t>
              </a:r>
              <a:endPara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28650" y="2693988"/>
              <a:ext cx="433388" cy="2762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b="1" kern="0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9</a:t>
              </a:r>
              <a:r>
                <a:rPr lang="zh-CN" altLang="en-US" sz="1200" b="1" kern="0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亿</a:t>
              </a:r>
              <a:endPara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28650" y="2990850"/>
              <a:ext cx="433388" cy="277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b="1" kern="0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6</a:t>
              </a:r>
              <a:r>
                <a:rPr lang="zh-CN" altLang="en-US" sz="1200" b="1" kern="0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亿</a:t>
              </a:r>
              <a:endPara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28650" y="3295650"/>
              <a:ext cx="433388" cy="277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b="1" kern="0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3</a:t>
              </a:r>
              <a:r>
                <a:rPr lang="zh-CN" altLang="en-US" sz="1200" b="1" kern="0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亿</a:t>
              </a:r>
              <a:endPara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34988" y="2092325"/>
              <a:ext cx="527050" cy="277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1200" b="1" kern="0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15</a:t>
              </a:r>
              <a:r>
                <a:rPr lang="zh-CN" altLang="en-US" sz="1200" b="1" kern="0" dirty="0">
                  <a:solidFill>
                    <a:srgbClr val="FF0000"/>
                  </a:solidFill>
                  <a:latin typeface="微软雅黑" panose="020B0503020204020204" pitchFamily="34" charset="-122"/>
                </a:rPr>
                <a:t>亿</a:t>
              </a:r>
              <a:endPara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6" name="线形标注 1 15"/>
          <p:cNvSpPr/>
          <p:nvPr/>
        </p:nvSpPr>
        <p:spPr bwMode="auto">
          <a:xfrm>
            <a:off x="6259513" y="2108200"/>
            <a:ext cx="2200275" cy="422275"/>
          </a:xfrm>
          <a:prstGeom prst="borderCallout1">
            <a:avLst>
              <a:gd name="adj1" fmla="val 24797"/>
              <a:gd name="adj2" fmla="val 1073"/>
              <a:gd name="adj3" fmla="val 191110"/>
              <a:gd name="adj4" fmla="val -54010"/>
            </a:avLst>
          </a:prstGeom>
          <a:solidFill>
            <a:srgbClr val="8064A2"/>
          </a:solidFill>
          <a:ln w="25400" cap="flat" cmpd="sng" algn="ctr">
            <a:solidFill>
              <a:srgbClr val="8064A2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700" b="1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Facebook</a:t>
            </a:r>
            <a:r>
              <a:rPr lang="zh-CN" altLang="en-US" sz="1700" b="1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：</a:t>
            </a:r>
            <a:r>
              <a:rPr lang="en-US" altLang="zh-CN" sz="1700" b="1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14</a:t>
            </a:r>
            <a:r>
              <a:rPr lang="zh-CN" altLang="en-US" sz="1700" b="1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亿</a:t>
            </a:r>
          </a:p>
        </p:txBody>
      </p:sp>
      <p:sp>
        <p:nvSpPr>
          <p:cNvPr id="17" name="线形标注 1 16"/>
          <p:cNvSpPr/>
          <p:nvPr/>
        </p:nvSpPr>
        <p:spPr bwMode="auto">
          <a:xfrm>
            <a:off x="6259513" y="2698750"/>
            <a:ext cx="2200275" cy="423863"/>
          </a:xfrm>
          <a:prstGeom prst="borderCallout1">
            <a:avLst>
              <a:gd name="adj1" fmla="val 24797"/>
              <a:gd name="adj2" fmla="val 1073"/>
              <a:gd name="adj3" fmla="val 97383"/>
              <a:gd name="adj4" fmla="val -59497"/>
            </a:avLst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700" b="1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Twitter</a:t>
            </a:r>
            <a:r>
              <a:rPr lang="zh-CN" altLang="en-US" sz="1700" b="1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：</a:t>
            </a:r>
            <a:r>
              <a:rPr lang="en-US" altLang="zh-CN" sz="1700" b="1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8.83</a:t>
            </a:r>
            <a:r>
              <a:rPr lang="zh-CN" altLang="en-US" sz="1700" b="1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亿</a:t>
            </a:r>
          </a:p>
        </p:txBody>
      </p:sp>
      <p:sp>
        <p:nvSpPr>
          <p:cNvPr id="18" name="线形标注 1 17"/>
          <p:cNvSpPr/>
          <p:nvPr/>
        </p:nvSpPr>
        <p:spPr bwMode="auto">
          <a:xfrm>
            <a:off x="6259513" y="3295650"/>
            <a:ext cx="2200275" cy="423863"/>
          </a:xfrm>
          <a:prstGeom prst="borderCallout1">
            <a:avLst>
              <a:gd name="adj1" fmla="val 24797"/>
              <a:gd name="adj2" fmla="val 1073"/>
              <a:gd name="adj3" fmla="val 18773"/>
              <a:gd name="adj4" fmla="val -63417"/>
            </a:avLst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b="1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腾讯微博：</a:t>
            </a:r>
            <a:r>
              <a:rPr lang="en-US" altLang="zh-CN" sz="1700" b="1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5.7</a:t>
            </a:r>
            <a:r>
              <a:rPr lang="zh-CN" altLang="en-US" sz="1700" b="1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亿</a:t>
            </a:r>
          </a:p>
        </p:txBody>
      </p:sp>
      <p:sp>
        <p:nvSpPr>
          <p:cNvPr id="19" name="线形标注 1 18"/>
          <p:cNvSpPr/>
          <p:nvPr/>
        </p:nvSpPr>
        <p:spPr bwMode="auto">
          <a:xfrm>
            <a:off x="6259513" y="3883025"/>
            <a:ext cx="2200275" cy="423863"/>
          </a:xfrm>
          <a:prstGeom prst="borderCallout1">
            <a:avLst>
              <a:gd name="adj1" fmla="val 24797"/>
              <a:gd name="adj2" fmla="val 1073"/>
              <a:gd name="adj3" fmla="val -35650"/>
              <a:gd name="adj4" fmla="val -64984"/>
            </a:avLst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700" b="1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新浪微博：</a:t>
            </a:r>
            <a:r>
              <a:rPr lang="en-US" altLang="zh-CN" sz="1700" b="1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5.36</a:t>
            </a:r>
            <a:r>
              <a:rPr lang="zh-CN" altLang="en-US" sz="1700" b="1" kern="0" dirty="0">
                <a:solidFill>
                  <a:prstClr val="white"/>
                </a:solidFill>
                <a:latin typeface="微软雅黑" panose="020B0503020204020204" pitchFamily="34" charset="-122"/>
              </a:rPr>
              <a:t>亿</a:t>
            </a:r>
          </a:p>
        </p:txBody>
      </p:sp>
    </p:spTree>
    <p:extLst>
      <p:ext uri="{BB962C8B-B14F-4D97-AF65-F5344CB8AC3E}">
        <p14:creationId xmlns:p14="http://schemas.microsoft.com/office/powerpoint/2010/main" val="2110118864"/>
      </p:ext>
    </p:extLst>
  </p:cSld>
  <p:clrMapOvr>
    <a:masterClrMapping/>
  </p:clrMapOvr>
  <p:transition advTm="79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6" grpId="0" animBg="1"/>
      <p:bldP spid="17" grpId="0" animBg="1"/>
      <p:bldP spid="18" grpId="0" animBg="1"/>
      <p:bldP spid="1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4_自定义设计方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4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3001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3001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4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hanyinud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软雅黑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3693</Words>
  <Application>Microsoft Office PowerPoint</Application>
  <PresentationFormat>全屏显示(4:3)</PresentationFormat>
  <Paragraphs>589</Paragraphs>
  <Slides>48</Slides>
  <Notes>27</Notes>
  <HiddenSlides>6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48</vt:i4>
      </vt:variant>
    </vt:vector>
  </HeadingPairs>
  <TitlesOfParts>
    <vt:vector size="51" baseType="lpstr">
      <vt:lpstr>4_自定义设计方案</vt:lpstr>
      <vt:lpstr>Office 主题</vt:lpstr>
      <vt:lpstr>hanyinudt</vt:lpstr>
      <vt:lpstr>PowerPoint 演示文稿</vt:lpstr>
      <vt:lpstr>汇报提纲</vt:lpstr>
      <vt:lpstr>汇报提纲</vt:lpstr>
      <vt:lpstr>社交网络的定义</vt:lpstr>
      <vt:lpstr>社交网络的定义</vt:lpstr>
      <vt:lpstr>在线社交网络的作用</vt:lpstr>
      <vt:lpstr>在线社交网络的作用</vt:lpstr>
      <vt:lpstr>在线社交网络与移动互联网相结合</vt:lpstr>
      <vt:lpstr>PowerPoint 演示文稿</vt:lpstr>
      <vt:lpstr>在线社交网络的三个维度</vt:lpstr>
      <vt:lpstr>在线社交网络的三个维度</vt:lpstr>
      <vt:lpstr>在线社交网络的三个维度</vt:lpstr>
      <vt:lpstr>在线社交网络的三个维度</vt:lpstr>
      <vt:lpstr>社交网络的数据特点—我们的视角</vt:lpstr>
      <vt:lpstr>社交网络的数据特点—我们的视角</vt:lpstr>
      <vt:lpstr>社交网络的数据特点—我们的视角</vt:lpstr>
      <vt:lpstr>汇报提纲</vt:lpstr>
      <vt:lpstr>社交网络搜索的问题背景</vt:lpstr>
      <vt:lpstr>社交网络搜索的问题背景</vt:lpstr>
      <vt:lpstr>社交网络搜索的问题背景</vt:lpstr>
      <vt:lpstr>社交网络搜索的问题背景</vt:lpstr>
      <vt:lpstr>汇报提纲</vt:lpstr>
      <vt:lpstr>国内外的研究项目和计划</vt:lpstr>
      <vt:lpstr>国内外的研究项目和计划</vt:lpstr>
      <vt:lpstr>国内外的研究项目和计划</vt:lpstr>
      <vt:lpstr>国内外的研究项目和计划</vt:lpstr>
      <vt:lpstr>国内外的研究项目和计划</vt:lpstr>
      <vt:lpstr>国内外的研究项目和计划</vt:lpstr>
      <vt:lpstr>国内外的研究项目和计划</vt:lpstr>
      <vt:lpstr>国内外的研究项目和计划</vt:lpstr>
      <vt:lpstr>国内外的研究项目和计划</vt:lpstr>
      <vt:lpstr>国内外的研究项目和计划</vt:lpstr>
      <vt:lpstr>汇报提纲</vt:lpstr>
      <vt:lpstr>科学问题</vt:lpstr>
      <vt:lpstr>科学问题</vt:lpstr>
      <vt:lpstr>科学问题</vt:lpstr>
      <vt:lpstr>科学问题</vt:lpstr>
      <vt:lpstr>科学问题</vt:lpstr>
      <vt:lpstr>科学问题</vt:lpstr>
      <vt:lpstr>科学问题</vt:lpstr>
      <vt:lpstr>科学问题</vt:lpstr>
      <vt:lpstr>汇报提纲</vt:lpstr>
      <vt:lpstr>预期成果</vt:lpstr>
      <vt:lpstr>预期成果-舆情分析</vt:lpstr>
      <vt:lpstr>预期成果-社交网络营销</vt:lpstr>
      <vt:lpstr>预期成果-社交网络营销</vt:lpstr>
      <vt:lpstr>社交网络搜索的重要作用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ThinkPad USER</dc:creator>
  <cp:lastModifiedBy>jiayan</cp:lastModifiedBy>
  <cp:revision>44</cp:revision>
  <dcterms:created xsi:type="dcterms:W3CDTF">2014-09-20T00:42:41Z</dcterms:created>
  <dcterms:modified xsi:type="dcterms:W3CDTF">2014-09-28T02:26:36Z</dcterms:modified>
</cp:coreProperties>
</file>